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62" r:id="rId3"/>
    <p:sldId id="263" r:id="rId4"/>
    <p:sldId id="271" r:id="rId5"/>
    <p:sldId id="270" r:id="rId6"/>
    <p:sldId id="278" r:id="rId7"/>
    <p:sldId id="279" r:id="rId8"/>
    <p:sldId id="280" r:id="rId9"/>
    <p:sldId id="281" r:id="rId10"/>
    <p:sldId id="282" r:id="rId11"/>
    <p:sldId id="283" r:id="rId12"/>
    <p:sldId id="284" r:id="rId13"/>
    <p:sldId id="285" r:id="rId14"/>
    <p:sldId id="268" r:id="rId15"/>
    <p:sldId id="272" r:id="rId16"/>
    <p:sldId id="274" r:id="rId17"/>
    <p:sldId id="277" r:id="rId18"/>
    <p:sldId id="276" r:id="rId19"/>
    <p:sldId id="26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167"/>
    <a:srgbClr val="EBD90B"/>
    <a:srgbClr val="1B5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p:restoredTop sz="94710"/>
  </p:normalViewPr>
  <p:slideViewPr>
    <p:cSldViewPr snapToGrid="0" snapToObjects="1">
      <p:cViewPr>
        <p:scale>
          <a:sx n="61" d="100"/>
          <a:sy n="61" d="100"/>
        </p:scale>
        <p:origin x="143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37E65-BD27-4F04-B96F-54F155E3BAA3}" type="datetimeFigureOut">
              <a:rPr lang="en-ZA" smtClean="0"/>
              <a:t>2023/08/01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88A8F-B4B7-4846-9044-E90EA433F4D1}" type="slidenum">
              <a:rPr lang="en-ZA" smtClean="0"/>
              <a:t>‹#›</a:t>
            </a:fld>
            <a:endParaRPr lang="en-ZA"/>
          </a:p>
        </p:txBody>
      </p:sp>
    </p:spTree>
    <p:extLst>
      <p:ext uri="{BB962C8B-B14F-4D97-AF65-F5344CB8AC3E}">
        <p14:creationId xmlns:p14="http://schemas.microsoft.com/office/powerpoint/2010/main" val="345547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8188A8F-B4B7-4846-9044-E90EA433F4D1}" type="slidenum">
              <a:rPr lang="en-ZA" smtClean="0"/>
              <a:t>17</a:t>
            </a:fld>
            <a:endParaRPr lang="en-ZA"/>
          </a:p>
        </p:txBody>
      </p:sp>
    </p:spTree>
    <p:extLst>
      <p:ext uri="{BB962C8B-B14F-4D97-AF65-F5344CB8AC3E}">
        <p14:creationId xmlns:p14="http://schemas.microsoft.com/office/powerpoint/2010/main" val="120483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373193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34442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24319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369719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AD986BB-9401-E94E-A6B4-50687AB3CEEF}"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24940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AD986BB-9401-E94E-A6B4-50687AB3CEEF}"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20647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AD986BB-9401-E94E-A6B4-50687AB3CEEF}"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80782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AD986BB-9401-E94E-A6B4-50687AB3CEEF}"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59307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986BB-9401-E94E-A6B4-50687AB3CEEF}"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72325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D986BB-9401-E94E-A6B4-50687AB3CEEF}"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215373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D986BB-9401-E94E-A6B4-50687AB3CEEF}"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3007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986BB-9401-E94E-A6B4-50687AB3CEEF}" type="datetimeFigureOut">
              <a:rPr lang="en-US" smtClean="0"/>
              <a:t>8/1/2023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A75F-6261-1A49-86F1-26BD20A161C0}" type="slidenum">
              <a:rPr lang="en-US" smtClean="0"/>
              <a:t>‹#›</a:t>
            </a:fld>
            <a:endParaRPr lang="en-US"/>
          </a:p>
        </p:txBody>
      </p:sp>
    </p:spTree>
    <p:extLst>
      <p:ext uri="{BB962C8B-B14F-4D97-AF65-F5344CB8AC3E}">
        <p14:creationId xmlns:p14="http://schemas.microsoft.com/office/powerpoint/2010/main" val="535246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8CE7-4284-E040-B7E4-B514B9651D0C}"/>
              </a:ext>
            </a:extLst>
          </p:cNvPr>
          <p:cNvSpPr>
            <a:spLocks noGrp="1"/>
          </p:cNvSpPr>
          <p:nvPr>
            <p:ph type="ctrTitle"/>
          </p:nvPr>
        </p:nvSpPr>
        <p:spPr>
          <a:xfrm>
            <a:off x="2928256" y="1981199"/>
            <a:ext cx="3320144" cy="2699657"/>
          </a:xfrm>
        </p:spPr>
        <p:txBody>
          <a:bodyPr anchor="ctr">
            <a:normAutofit fontScale="90000"/>
          </a:bodyPr>
          <a:lstStyle/>
          <a:p>
            <a:r>
              <a:rPr lang="en-US" sz="2000" b="1" dirty="0">
                <a:solidFill>
                  <a:schemeClr val="bg1"/>
                </a:solidFill>
                <a:latin typeface="Arial Black" panose="020B0604020202020204" pitchFamily="34" charset="0"/>
                <a:cs typeface="Arial Black" panose="020B0604020202020204" pitchFamily="34" charset="0"/>
              </a:rPr>
              <a:t>THE APPOINTMENT OF A SERVICE PROVIDER TO PROVIDE SYSTEM </a:t>
            </a:r>
            <a:br>
              <a:rPr lang="en-US" sz="2000" b="1" dirty="0">
                <a:solidFill>
                  <a:schemeClr val="bg1"/>
                </a:solidFill>
                <a:latin typeface="Arial Black" panose="020B0604020202020204" pitchFamily="34" charset="0"/>
                <a:cs typeface="Arial Black" panose="020B0604020202020204" pitchFamily="34" charset="0"/>
              </a:rPr>
            </a:br>
            <a:r>
              <a:rPr lang="en-US" sz="2000" b="1" dirty="0">
                <a:solidFill>
                  <a:schemeClr val="bg1"/>
                </a:solidFill>
                <a:latin typeface="Arial Black" panose="020B0604020202020204" pitchFamily="34" charset="0"/>
                <a:cs typeface="Arial Black" panose="020B0604020202020204" pitchFamily="34" charset="0"/>
              </a:rPr>
              <a:t>SUPPORT, MAINTENANCE, AND DEVELOPMENT SERVICES FOR NYDA’s </a:t>
            </a:r>
            <a:br>
              <a:rPr lang="en-US" sz="2000" b="1" dirty="0">
                <a:solidFill>
                  <a:schemeClr val="bg1"/>
                </a:solidFill>
                <a:latin typeface="Arial Black" panose="020B0604020202020204" pitchFamily="34" charset="0"/>
                <a:cs typeface="Arial Black" panose="020B0604020202020204" pitchFamily="34" charset="0"/>
              </a:rPr>
            </a:br>
            <a:r>
              <a:rPr lang="en-US" sz="2000" b="1" dirty="0">
                <a:solidFill>
                  <a:schemeClr val="bg1"/>
                </a:solidFill>
                <a:latin typeface="Arial Black" panose="020B0604020202020204" pitchFamily="34" charset="0"/>
                <a:cs typeface="Arial Black" panose="020B0604020202020204" pitchFamily="34" charset="0"/>
              </a:rPr>
              <a:t>ENTERPRISE RESOURCE PLANNING (ERP) SYSTEM FOR A PERIOD OF THREE </a:t>
            </a:r>
            <a:br>
              <a:rPr lang="en-US" sz="2000" b="1" dirty="0">
                <a:solidFill>
                  <a:schemeClr val="bg1"/>
                </a:solidFill>
                <a:latin typeface="Arial Black" panose="020B0604020202020204" pitchFamily="34" charset="0"/>
                <a:cs typeface="Arial Black" panose="020B0604020202020204" pitchFamily="34" charset="0"/>
              </a:rPr>
            </a:br>
            <a:r>
              <a:rPr lang="en-US" sz="2000" b="1" dirty="0">
                <a:solidFill>
                  <a:schemeClr val="bg1"/>
                </a:solidFill>
                <a:latin typeface="Arial Black" panose="020B0604020202020204" pitchFamily="34" charset="0"/>
                <a:cs typeface="Arial Black" panose="020B0604020202020204" pitchFamily="34" charset="0"/>
              </a:rPr>
              <a:t>(3) YEARS.</a:t>
            </a:r>
          </a:p>
        </p:txBody>
      </p:sp>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6810703" y="5415202"/>
            <a:ext cx="1671145" cy="1241104"/>
          </a:xfrm>
          <a:prstGeom prst="rect">
            <a:avLst/>
          </a:prstGeom>
        </p:spPr>
      </p:pic>
    </p:spTree>
    <p:extLst>
      <p:ext uri="{BB962C8B-B14F-4D97-AF65-F5344CB8AC3E}">
        <p14:creationId xmlns:p14="http://schemas.microsoft.com/office/powerpoint/2010/main" val="171100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617201"/>
          </a:xfrm>
        </p:spPr>
        <p:txBody>
          <a:bodyPr>
            <a:normAutofit/>
          </a:bodyPr>
          <a:lstStyle/>
          <a:p>
            <a:r>
              <a:rPr lang="en-ZA" sz="2000" b="1" dirty="0">
                <a:latin typeface="Arial" panose="020B0604020202020204" pitchFamily="34" charset="0"/>
                <a:cs typeface="Arial" panose="020B0604020202020204" pitchFamily="34" charset="0"/>
              </a:rPr>
              <a:t>Terms of reference Continues…</a:t>
            </a:r>
          </a:p>
        </p:txBody>
      </p:sp>
      <p:sp>
        <p:nvSpPr>
          <p:cNvPr id="4" name="TextBox 3">
            <a:extLst>
              <a:ext uri="{FF2B5EF4-FFF2-40B4-BE49-F238E27FC236}">
                <a16:creationId xmlns:a16="http://schemas.microsoft.com/office/drawing/2014/main" id="{12F64425-45C3-1A0D-9029-ACFCA6CD0805}"/>
              </a:ext>
            </a:extLst>
          </p:cNvPr>
          <p:cNvSpPr txBox="1"/>
          <p:nvPr/>
        </p:nvSpPr>
        <p:spPr>
          <a:xfrm>
            <a:off x="310835" y="891150"/>
            <a:ext cx="8786140" cy="5355312"/>
          </a:xfrm>
          <a:prstGeom prst="rect">
            <a:avLst/>
          </a:prstGeom>
          <a:noFill/>
        </p:spPr>
        <p:txBody>
          <a:bodyPr wrap="square">
            <a:spAutoFit/>
          </a:bodyPr>
          <a:lstStyle/>
          <a:p>
            <a:r>
              <a:rPr lang="en-US" b="1" u="sng" dirty="0"/>
              <a:t>Required Competencies </a:t>
            </a:r>
          </a:p>
          <a:p>
            <a:endParaRPr lang="en-US" dirty="0"/>
          </a:p>
          <a:p>
            <a:r>
              <a:rPr lang="en-US" dirty="0"/>
              <a:t>The software solution provider should be able to deliver the system support and maintenance service with the requisite level of skill, integrity, and professional competence at all times. The software solution provider must demonstrate the following: </a:t>
            </a:r>
          </a:p>
          <a:p>
            <a:endParaRPr lang="en-US" dirty="0"/>
          </a:p>
          <a:p>
            <a:r>
              <a:rPr lang="en-US" dirty="0"/>
              <a:t>a. Knowledge and understanding of information technology in the enterprise resource planning space which includes operations, administration, financial management, human resources and payroll. </a:t>
            </a:r>
          </a:p>
          <a:p>
            <a:endParaRPr lang="en-US" dirty="0"/>
          </a:p>
          <a:p>
            <a:r>
              <a:rPr lang="en-US" dirty="0"/>
              <a:t>b. Knowledge and proficiency of Public Finance Management Act, its frameworks and policies applicable to state entities. </a:t>
            </a:r>
          </a:p>
          <a:p>
            <a:endParaRPr lang="en-US" dirty="0"/>
          </a:p>
          <a:p>
            <a:r>
              <a:rPr lang="en-US" dirty="0"/>
              <a:t>c. Technical proficiency in open source enterprise software solution systems; Odoo framework, Backend: </a:t>
            </a:r>
            <a:r>
              <a:rPr lang="en-US" dirty="0" err="1"/>
              <a:t>Postgresql</a:t>
            </a:r>
            <a:r>
              <a:rPr lang="en-US" dirty="0"/>
              <a:t>, Python 3 (Odoo 11.0 and up), XML - Frontend: HTML, </a:t>
            </a:r>
            <a:r>
              <a:rPr lang="en-US" dirty="0" err="1"/>
              <a:t>Javascript</a:t>
            </a:r>
            <a:r>
              <a:rPr lang="en-US" dirty="0"/>
              <a:t>, </a:t>
            </a:r>
            <a:r>
              <a:rPr lang="en-US" dirty="0" err="1"/>
              <a:t>QWeb</a:t>
            </a:r>
            <a:r>
              <a:rPr lang="en-US" dirty="0"/>
              <a:t> (proprietary), XML </a:t>
            </a:r>
          </a:p>
          <a:p>
            <a:endParaRPr lang="en-US" dirty="0"/>
          </a:p>
          <a:p>
            <a:r>
              <a:rPr lang="en-US" dirty="0"/>
              <a:t>d. Knowledge and understanding that is necessary to maintain and advise on the software solution system;</a:t>
            </a:r>
            <a:endParaRPr lang="en-ZA" dirty="0"/>
          </a:p>
        </p:txBody>
      </p:sp>
    </p:spTree>
    <p:extLst>
      <p:ext uri="{BB962C8B-B14F-4D97-AF65-F5344CB8AC3E}">
        <p14:creationId xmlns:p14="http://schemas.microsoft.com/office/powerpoint/2010/main" val="395311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617201"/>
          </a:xfrm>
        </p:spPr>
        <p:txBody>
          <a:bodyPr>
            <a:normAutofit/>
          </a:bodyPr>
          <a:lstStyle/>
          <a:p>
            <a:r>
              <a:rPr lang="en-ZA" sz="2000" b="1" dirty="0">
                <a:latin typeface="Arial" panose="020B0604020202020204" pitchFamily="34" charset="0"/>
                <a:cs typeface="Arial" panose="020B0604020202020204" pitchFamily="34" charset="0"/>
              </a:rPr>
              <a:t>Terms of reference Continues…</a:t>
            </a:r>
          </a:p>
        </p:txBody>
      </p:sp>
      <p:sp>
        <p:nvSpPr>
          <p:cNvPr id="4" name="TextBox 3">
            <a:extLst>
              <a:ext uri="{FF2B5EF4-FFF2-40B4-BE49-F238E27FC236}">
                <a16:creationId xmlns:a16="http://schemas.microsoft.com/office/drawing/2014/main" id="{12F64425-45C3-1A0D-9029-ACFCA6CD0805}"/>
              </a:ext>
            </a:extLst>
          </p:cNvPr>
          <p:cNvSpPr txBox="1"/>
          <p:nvPr/>
        </p:nvSpPr>
        <p:spPr>
          <a:xfrm>
            <a:off x="310835" y="891150"/>
            <a:ext cx="8786140" cy="5078313"/>
          </a:xfrm>
          <a:prstGeom prst="rect">
            <a:avLst/>
          </a:prstGeom>
          <a:noFill/>
        </p:spPr>
        <p:txBody>
          <a:bodyPr wrap="square">
            <a:spAutoFit/>
          </a:bodyPr>
          <a:lstStyle/>
          <a:p>
            <a:r>
              <a:rPr lang="en-US" b="1" u="sng" dirty="0"/>
              <a:t>Skills Transfer </a:t>
            </a:r>
          </a:p>
          <a:p>
            <a:endParaRPr lang="en-US" dirty="0"/>
          </a:p>
          <a:p>
            <a:r>
              <a:rPr lang="en-US" dirty="0"/>
              <a:t>The Service provider is required to share/transfer skills at different levels to the NYDA ICT. </a:t>
            </a:r>
          </a:p>
          <a:p>
            <a:endParaRPr lang="en-US" dirty="0"/>
          </a:p>
          <a:p>
            <a:r>
              <a:rPr lang="en-US" dirty="0"/>
              <a:t>1. Training Needs Assessment: The service provider should begin by thoroughly assessing the current skill levels and knowledge gaps within the NYDA ICT team. This assessment will help identify the specific areas where skills transfer is needed. </a:t>
            </a:r>
          </a:p>
          <a:p>
            <a:endParaRPr lang="en-US" dirty="0"/>
          </a:p>
          <a:p>
            <a:r>
              <a:rPr lang="en-US" dirty="0"/>
              <a:t>2. Training Plan Development: The service provider should develop a comprehensive training plan based on the training needs assessment. This plan should outline the objectives, content, and duration of each training module or session. It should also consider the different levels of expertise within the NYDA ICT team. </a:t>
            </a:r>
          </a:p>
          <a:p>
            <a:endParaRPr lang="en-US" dirty="0"/>
          </a:p>
          <a:p>
            <a:r>
              <a:rPr lang="en-US" dirty="0"/>
              <a:t>3. Training Modules and Materials: The service provider should create training modules and materials that cover the relevant topics identified in the training plan. These modules can include presentations, hands-on exercises, case studies, and interactive sessions to ensure active learning and engagement. </a:t>
            </a:r>
          </a:p>
          <a:p>
            <a:endParaRPr lang="en-US" dirty="0"/>
          </a:p>
        </p:txBody>
      </p:sp>
    </p:spTree>
    <p:extLst>
      <p:ext uri="{BB962C8B-B14F-4D97-AF65-F5344CB8AC3E}">
        <p14:creationId xmlns:p14="http://schemas.microsoft.com/office/powerpoint/2010/main" val="2429788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617201"/>
          </a:xfrm>
        </p:spPr>
        <p:txBody>
          <a:bodyPr>
            <a:normAutofit/>
          </a:bodyPr>
          <a:lstStyle/>
          <a:p>
            <a:r>
              <a:rPr lang="en-ZA" sz="2000" b="1" dirty="0">
                <a:latin typeface="Arial" panose="020B0604020202020204" pitchFamily="34" charset="0"/>
                <a:cs typeface="Arial" panose="020B0604020202020204" pitchFamily="34" charset="0"/>
              </a:rPr>
              <a:t>Terms of reference Continues…</a:t>
            </a:r>
          </a:p>
        </p:txBody>
      </p:sp>
      <p:sp>
        <p:nvSpPr>
          <p:cNvPr id="4" name="TextBox 3">
            <a:extLst>
              <a:ext uri="{FF2B5EF4-FFF2-40B4-BE49-F238E27FC236}">
                <a16:creationId xmlns:a16="http://schemas.microsoft.com/office/drawing/2014/main" id="{12F64425-45C3-1A0D-9029-ACFCA6CD0805}"/>
              </a:ext>
            </a:extLst>
          </p:cNvPr>
          <p:cNvSpPr txBox="1"/>
          <p:nvPr/>
        </p:nvSpPr>
        <p:spPr>
          <a:xfrm>
            <a:off x="310835" y="891150"/>
            <a:ext cx="8786140" cy="4801314"/>
          </a:xfrm>
          <a:prstGeom prst="rect">
            <a:avLst/>
          </a:prstGeom>
          <a:noFill/>
        </p:spPr>
        <p:txBody>
          <a:bodyPr wrap="square">
            <a:spAutoFit/>
          </a:bodyPr>
          <a:lstStyle/>
          <a:p>
            <a:r>
              <a:rPr lang="en-US" sz="1400" b="1" i="1" u="sng" dirty="0"/>
              <a:t>Skills Transfer continues… </a:t>
            </a:r>
          </a:p>
          <a:p>
            <a:endParaRPr lang="en-US" dirty="0"/>
          </a:p>
          <a:p>
            <a:r>
              <a:rPr lang="en-US" dirty="0"/>
              <a:t>4. Onsite Training Sessions: The service provider should conduct onsite training sessions at the NYDA ICT premises. These sessions can be conducted in a classroom-style setting or through workshops, depending on the nature of the training. </a:t>
            </a:r>
          </a:p>
          <a:p>
            <a:endParaRPr lang="en-US" dirty="0"/>
          </a:p>
          <a:p>
            <a:r>
              <a:rPr lang="en-US" dirty="0"/>
              <a:t>5. Hands-on Practice: To facilitate skills transfer, the service provider should provide opportunities for hands-on practice. This can include setting up a sandbox environment or providing access to a training system where the NYDA ICT team can apply what they have learned in a safe and controlled setting. </a:t>
            </a:r>
          </a:p>
          <a:p>
            <a:endParaRPr lang="en-US" dirty="0"/>
          </a:p>
          <a:p>
            <a:r>
              <a:rPr lang="en-US" dirty="0"/>
              <a:t>6. Mentoring and Coaching: In addition to formal training sessions, the service provider should assign experienced mentors or coaches who can work closely with the NYDA ICT team members. These mentors can provide guidance, answer questions, and offer support as the team members apply their newly acquired skills in real-world scenarios. </a:t>
            </a:r>
          </a:p>
          <a:p>
            <a:endParaRPr lang="en-US" dirty="0"/>
          </a:p>
          <a:p>
            <a:endParaRPr lang="en-US" dirty="0"/>
          </a:p>
        </p:txBody>
      </p:sp>
    </p:spTree>
    <p:extLst>
      <p:ext uri="{BB962C8B-B14F-4D97-AF65-F5344CB8AC3E}">
        <p14:creationId xmlns:p14="http://schemas.microsoft.com/office/powerpoint/2010/main" val="346207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617201"/>
          </a:xfrm>
        </p:spPr>
        <p:txBody>
          <a:bodyPr>
            <a:normAutofit/>
          </a:bodyPr>
          <a:lstStyle/>
          <a:p>
            <a:r>
              <a:rPr lang="en-ZA" sz="2000" b="1" dirty="0">
                <a:latin typeface="Arial" panose="020B0604020202020204" pitchFamily="34" charset="0"/>
                <a:cs typeface="Arial" panose="020B0604020202020204" pitchFamily="34" charset="0"/>
              </a:rPr>
              <a:t>Terms of reference Continues…</a:t>
            </a:r>
          </a:p>
        </p:txBody>
      </p:sp>
      <p:sp>
        <p:nvSpPr>
          <p:cNvPr id="4" name="TextBox 3">
            <a:extLst>
              <a:ext uri="{FF2B5EF4-FFF2-40B4-BE49-F238E27FC236}">
                <a16:creationId xmlns:a16="http://schemas.microsoft.com/office/drawing/2014/main" id="{12F64425-45C3-1A0D-9029-ACFCA6CD0805}"/>
              </a:ext>
            </a:extLst>
          </p:cNvPr>
          <p:cNvSpPr txBox="1"/>
          <p:nvPr/>
        </p:nvSpPr>
        <p:spPr>
          <a:xfrm>
            <a:off x="310835" y="891150"/>
            <a:ext cx="8786140" cy="3693319"/>
          </a:xfrm>
          <a:prstGeom prst="rect">
            <a:avLst/>
          </a:prstGeom>
          <a:noFill/>
        </p:spPr>
        <p:txBody>
          <a:bodyPr wrap="square">
            <a:spAutoFit/>
          </a:bodyPr>
          <a:lstStyle/>
          <a:p>
            <a:r>
              <a:rPr lang="en-US" sz="1400" b="1" i="1" u="sng" dirty="0"/>
              <a:t>Skills Transfer continues… </a:t>
            </a:r>
          </a:p>
          <a:p>
            <a:endParaRPr lang="en-US" dirty="0"/>
          </a:p>
          <a:p>
            <a:r>
              <a:rPr lang="en-US" dirty="0"/>
              <a:t>7. Ongoing Support: Even after the initial training, the service provider should continue to provide ongoing support to the NYDA ICT team. This can be in the form of a help desk or dedicated support channels where team members can seek assistance with technical issues or further clarification on training topics. </a:t>
            </a:r>
          </a:p>
          <a:p>
            <a:endParaRPr lang="en-US" dirty="0"/>
          </a:p>
          <a:p>
            <a:r>
              <a:rPr lang="en-US" dirty="0"/>
              <a:t>8. Evaluation and Feedback: Quarterly evaluation and feedback mechanisms should be put in place to assess the effectiveness of the skills transfer program. The service provider should gather feedback from the NYDA ICT team members to identify areas of improvement and make necessary adjustments to the training approach.</a:t>
            </a:r>
            <a:endParaRPr lang="en-ZA" dirty="0"/>
          </a:p>
          <a:p>
            <a:endParaRPr lang="en-US" dirty="0"/>
          </a:p>
          <a:p>
            <a:endParaRPr lang="en-US" dirty="0"/>
          </a:p>
        </p:txBody>
      </p:sp>
    </p:spTree>
    <p:extLst>
      <p:ext uri="{BB962C8B-B14F-4D97-AF65-F5344CB8AC3E}">
        <p14:creationId xmlns:p14="http://schemas.microsoft.com/office/powerpoint/2010/main" val="292191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1399879"/>
          </a:xfrm>
        </p:spPr>
        <p:txBody>
          <a:bodyPr>
            <a:normAutofit/>
          </a:bodyPr>
          <a:lstStyle/>
          <a:p>
            <a:r>
              <a:rPr lang="en-ZA" sz="2000" b="1" dirty="0">
                <a:latin typeface="Arial" panose="020B0604020202020204" pitchFamily="34" charset="0"/>
                <a:cs typeface="Arial" panose="020B0604020202020204" pitchFamily="34" charset="0"/>
              </a:rPr>
              <a:t>2. OBJECTIVES, CONDITIONS AND REQUIREMENTS OF THE TENDER PROCEDURE</a:t>
            </a:r>
          </a:p>
        </p:txBody>
      </p:sp>
      <p:sp>
        <p:nvSpPr>
          <p:cNvPr id="6" name="Content Placeholder 5">
            <a:extLst>
              <a:ext uri="{FF2B5EF4-FFF2-40B4-BE49-F238E27FC236}">
                <a16:creationId xmlns:a16="http://schemas.microsoft.com/office/drawing/2014/main" id="{6FC2C264-7D5D-DE20-9779-1C7BC6AE8AB1}"/>
              </a:ext>
            </a:extLst>
          </p:cNvPr>
          <p:cNvSpPr>
            <a:spLocks noGrp="1"/>
          </p:cNvSpPr>
          <p:nvPr>
            <p:ph sz="half" idx="2"/>
          </p:nvPr>
        </p:nvSpPr>
        <p:spPr>
          <a:xfrm>
            <a:off x="223284" y="1455821"/>
            <a:ext cx="8833167" cy="5037053"/>
          </a:xfrm>
        </p:spPr>
        <p:txBody>
          <a:bodyPr>
            <a:norm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participating bidders must indicate their company name and company representative in Teams chat with contact details (email &amp; number)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Bidders are reminded: Telephonic request for clarification will not be accepted. Any clarification required by a bidder regarding the meaning and interpretation of the Terms of Reference or any aspect concerning the bid must be requested in writing via email from SCM (tenders@nyda.gov.za).</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Written questions of clarification must be sent on or before </a:t>
            </a:r>
            <a:r>
              <a:rPr lang="en-US" sz="1400" dirty="0">
                <a:solidFill>
                  <a:prstClr val="black"/>
                </a:solidFill>
                <a:latin typeface="Arial" panose="020B0604020202020204" pitchFamily="34" charset="0"/>
                <a:cs typeface="Arial" panose="020B0604020202020204" pitchFamily="34" charset="0"/>
              </a:rPr>
              <a:t>the 4</a:t>
            </a:r>
            <a:r>
              <a:rPr kumimoji="0" lang="en-US" sz="1400" b="0" i="0" u="none" strike="noStrike" kern="1200" cap="none" spc="0" normalizeH="0" baseline="30000" noProof="0" dirty="0" err="1">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lang="en-US" sz="1400" dirty="0">
                <a:solidFill>
                  <a:prstClr val="black"/>
                </a:solidFill>
                <a:latin typeface="Arial" panose="020B0604020202020204" pitchFamily="34" charset="0"/>
                <a:cs typeface="Arial" panose="020B0604020202020204" pitchFamily="34" charset="0"/>
              </a:rPr>
              <a:t>August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2023 at 16h00</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reply to all questions and answers is intended to be sent by email to all prospective bidders as follows: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Tuesday: 8th of </a:t>
            </a:r>
            <a:r>
              <a:rPr lang="en-US" sz="1400" dirty="0">
                <a:solidFill>
                  <a:prstClr val="black"/>
                </a:solidFill>
                <a:latin typeface="Arial" panose="020B0604020202020204" pitchFamily="34" charset="0"/>
                <a:cs typeface="Arial" panose="020B0604020202020204" pitchFamily="34" charset="0"/>
              </a:rPr>
              <a:t>August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2023</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bid number (RFP2023/19/NYDA) should always be quoted in all correspondence.</a:t>
            </a:r>
          </a:p>
          <a:p>
            <a:endParaRPr lang="en-ZA" dirty="0"/>
          </a:p>
        </p:txBody>
      </p:sp>
    </p:spTree>
    <p:extLst>
      <p:ext uri="{BB962C8B-B14F-4D97-AF65-F5344CB8AC3E}">
        <p14:creationId xmlns:p14="http://schemas.microsoft.com/office/powerpoint/2010/main" val="2826039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1399879"/>
          </a:xfrm>
        </p:spPr>
        <p:txBody>
          <a:bodyPr>
            <a:normAutofit/>
          </a:bodyPr>
          <a:lstStyle/>
          <a:p>
            <a:r>
              <a:rPr lang="en-ZA" sz="2000" b="1" dirty="0">
                <a:latin typeface="Arial" panose="020B0604020202020204" pitchFamily="34" charset="0"/>
                <a:cs typeface="Arial" panose="020B0604020202020204" pitchFamily="34" charset="0"/>
              </a:rPr>
              <a:t>OBJECTIVES, CONDITIONS AND REQUIREMENTS OF THE TENDER PROCEDURES CONTINUES…</a:t>
            </a:r>
          </a:p>
        </p:txBody>
      </p:sp>
      <p:sp>
        <p:nvSpPr>
          <p:cNvPr id="6" name="Content Placeholder 5">
            <a:extLst>
              <a:ext uri="{FF2B5EF4-FFF2-40B4-BE49-F238E27FC236}">
                <a16:creationId xmlns:a16="http://schemas.microsoft.com/office/drawing/2014/main" id="{6FC2C264-7D5D-DE20-9779-1C7BC6AE8AB1}"/>
              </a:ext>
            </a:extLst>
          </p:cNvPr>
          <p:cNvSpPr>
            <a:spLocks noGrp="1"/>
          </p:cNvSpPr>
          <p:nvPr>
            <p:ph sz="half" idx="2"/>
          </p:nvPr>
        </p:nvSpPr>
        <p:spPr>
          <a:xfrm>
            <a:off x="223284" y="1371600"/>
            <a:ext cx="8833167" cy="5121273"/>
          </a:xfrm>
        </p:spPr>
        <p:txBody>
          <a:bodyPr>
            <a:norm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submission of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original hardcopy version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must be the original submission, clearly marked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"Original"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 softcopy/electronic version in PDF-Format digital copied versions of the original (Flash-drive/USB/Memory Stick)</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original and a copy must contain the same information and must be clearly marked and professionally presented.</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Bids should be submitted in a sealed envelope, marked with:</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 number: RFP2023/19/NYDA</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 Description: HE APPOINTMENT OF A SERVICE PROVIDER TO PROVIDE SYSTEM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MAINTENANCE, AND DEVELOPMENT SERVICES FOR NYDA’s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ENTERPRISE RESOURCE PLANNING (ERP) SYSTEM FOR A PERIOD OF THREE </a:t>
            </a: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YEARS.The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name and address of the bidder</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Bids must be submitted on or before </a:t>
            </a: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11h00, on Thursday, 24</a:t>
            </a:r>
            <a:r>
              <a:rPr kumimoji="0" lang="en-US" sz="1400" b="1"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th</a:t>
            </a: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of </a:t>
            </a:r>
            <a:r>
              <a:rPr lang="en-US" sz="1400" b="1" dirty="0">
                <a:solidFill>
                  <a:srgbClr val="FF0000"/>
                </a:solidFill>
                <a:latin typeface="Arial" panose="020B0604020202020204" pitchFamily="34" charset="0"/>
                <a:cs typeface="Arial" panose="020B0604020202020204" pitchFamily="34" charset="0"/>
              </a:rPr>
              <a:t>August</a:t>
            </a: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2023</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Bids which are submitted after the closing date and time  will not be accepted.</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Bidder’s representative are encouraged to share the information with the person who will be compiling the bid document to ensure that the requirements of the tender are understood.</a:t>
            </a:r>
          </a:p>
          <a:p>
            <a:endParaRPr lang="en-ZA" dirty="0"/>
          </a:p>
        </p:txBody>
      </p:sp>
    </p:spTree>
    <p:extLst>
      <p:ext uri="{BB962C8B-B14F-4D97-AF65-F5344CB8AC3E}">
        <p14:creationId xmlns:p14="http://schemas.microsoft.com/office/powerpoint/2010/main" val="1490473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1399879"/>
          </a:xfrm>
        </p:spPr>
        <p:txBody>
          <a:bodyPr>
            <a:normAutofit/>
          </a:bodyPr>
          <a:lstStyle/>
          <a:p>
            <a:r>
              <a:rPr lang="en-ZA" sz="2000" b="1" dirty="0">
                <a:latin typeface="Arial" panose="020B0604020202020204" pitchFamily="34" charset="0"/>
                <a:cs typeface="Arial" panose="020B0604020202020204" pitchFamily="34" charset="0"/>
              </a:rPr>
              <a:t>3. THREE (3) STAGE EVALUATION PROCESS</a:t>
            </a:r>
          </a:p>
        </p:txBody>
      </p:sp>
      <p:sp>
        <p:nvSpPr>
          <p:cNvPr id="6" name="Content Placeholder 5">
            <a:extLst>
              <a:ext uri="{FF2B5EF4-FFF2-40B4-BE49-F238E27FC236}">
                <a16:creationId xmlns:a16="http://schemas.microsoft.com/office/drawing/2014/main" id="{6FC2C264-7D5D-DE20-9779-1C7BC6AE8AB1}"/>
              </a:ext>
            </a:extLst>
          </p:cNvPr>
          <p:cNvSpPr>
            <a:spLocks noGrp="1"/>
          </p:cNvSpPr>
          <p:nvPr>
            <p:ph sz="half" idx="2"/>
          </p:nvPr>
        </p:nvSpPr>
        <p:spPr>
          <a:xfrm>
            <a:off x="223284" y="1323474"/>
            <a:ext cx="8833167" cy="4511841"/>
          </a:xfrm>
        </p:spPr>
        <p:txBody>
          <a:bodyPr>
            <a:normAutofit fontScale="92500" lnSpcReduction="20000"/>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Mandatory criteria (Stage one)</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administrative/eligibility assessment, failure to provide any mandatory information as requested on page </a:t>
            </a:r>
            <a:r>
              <a:rPr lang="en-US" sz="1400" dirty="0">
                <a:solidFill>
                  <a:prstClr val="black"/>
                </a:solidFill>
                <a:latin typeface="Arial" panose="020B0604020202020204" pitchFamily="34" charset="0"/>
                <a:cs typeface="Arial" panose="020B0604020202020204" pitchFamily="34" charset="0"/>
              </a:rPr>
              <a:t>15</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will result in the proposal being deemed non–responsive.</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Functionality criteria (Stage two</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Bidder’s experience in providing system support, maintenance, and development services for ERP system similar to the NYDA. (Max 30 points)</a:t>
            </a:r>
          </a:p>
          <a:p>
            <a:pPr marL="630238" marR="0" lvl="0" indent="-346075"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Signed positive testimonial letters. Three references for </a:t>
            </a:r>
            <a:r>
              <a:rPr lang="en-US" sz="1400" dirty="0">
                <a:solidFill>
                  <a:prstClr val="black"/>
                </a:solidFill>
                <a:latin typeface="Arial" panose="020B0604020202020204" pitchFamily="34" charset="0"/>
                <a:cs typeface="Arial" panose="020B0604020202020204" pitchFamily="34" charset="0"/>
              </a:rPr>
              <a:t>each scope of work in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similar service rendered from current or previous clients with contact details. (4 letters and above for each service to obtain full points)</a:t>
            </a:r>
          </a:p>
          <a:p>
            <a:pPr marL="284163"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Experience of the project manager (Max 20 points)</a:t>
            </a:r>
          </a:p>
          <a:p>
            <a:pPr marL="285750" marR="0" lvl="0" indent="60325"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Detailed CVs of the project manager with PMP certificate, Prince 2 or other  would be advantageous.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Experience of the Software Specialist(Max </a:t>
            </a:r>
            <a:r>
              <a:rPr lang="en-US" sz="1400" dirty="0">
                <a:solidFill>
                  <a:prstClr val="black"/>
                </a:solidFill>
                <a:latin typeface="Arial" panose="020B0604020202020204" pitchFamily="34" charset="0"/>
                <a:cs typeface="Arial" panose="020B0604020202020204" pitchFamily="34" charset="0"/>
              </a:rPr>
              <a:t>15</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Points)</a:t>
            </a:r>
          </a:p>
          <a:p>
            <a:pPr marL="446088" marR="0" lvl="0" indent="-174625"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solidFill>
                  <a:prstClr val="black"/>
                </a:solidFill>
                <a:latin typeface="Arial" panose="020B0604020202020204" pitchFamily="34" charset="0"/>
                <a:cs typeface="Arial" panose="020B0604020202020204" pitchFamily="34" charset="0"/>
              </a:rPr>
              <a:t> Detailed CV</a:t>
            </a:r>
          </a:p>
          <a:p>
            <a:pPr marL="446088" marR="0" lvl="0" indent="-174625"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46088" marR="0" lvl="0" indent="-174625"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Youth (18-35) with 3+ years experience in system support (10 points will be allocated)</a:t>
            </a:r>
          </a:p>
          <a:p>
            <a:pPr marL="446088" marR="0" lvl="0" indent="-174625"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than 3 years experience (5 point will be allocated)</a:t>
            </a:r>
          </a:p>
          <a:p>
            <a:pPr marL="446088" marR="0" lvl="0" indent="-174625"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solidFill>
                  <a:prstClr val="black"/>
                </a:solidFill>
                <a:latin typeface="Arial" panose="020B0604020202020204" pitchFamily="34" charset="0"/>
                <a:cs typeface="Arial" panose="020B0604020202020204" pitchFamily="34" charset="0"/>
              </a:rPr>
              <a:t>Less than 2 years experience (2 points will be allocated)</a:t>
            </a:r>
          </a:p>
          <a:p>
            <a:pPr marL="271463"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Comprehensive help desk system 15 points</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a:t>
            </a:r>
            <a:r>
              <a:rPr lang="en-US" sz="1400" dirty="0" err="1">
                <a:solidFill>
                  <a:prstClr val="black"/>
                </a:solidFill>
                <a:latin typeface="Arial" panose="020B0604020202020204" pitchFamily="34" charset="0"/>
                <a:cs typeface="Arial" panose="020B0604020202020204" pitchFamily="34" charset="0"/>
              </a:rPr>
              <a:t>plementation</a:t>
            </a:r>
            <a:r>
              <a:rPr lang="en-US" sz="1400" dirty="0">
                <a:solidFill>
                  <a:prstClr val="black"/>
                </a:solidFill>
                <a:latin typeface="Arial" panose="020B0604020202020204" pitchFamily="34" charset="0"/>
                <a:cs typeface="Arial" panose="020B0604020202020204" pitchFamily="34" charset="0"/>
              </a:rPr>
              <a:t> plan 10 points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 Bidders who fail to obtain a minimum threshold on functionality of 7</a:t>
            </a:r>
            <a:r>
              <a:rPr lang="en-US" sz="1600" b="1" dirty="0">
                <a:solidFill>
                  <a:prstClr val="black"/>
                </a:solidFill>
                <a:latin typeface="Arial" panose="020B0604020202020204" pitchFamily="34" charset="0"/>
                <a:cs typeface="Arial" panose="020B0604020202020204" pitchFamily="34" charset="0"/>
              </a:rPr>
              <a:t>0</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will be disqualified from Further Evaluation</a:t>
            </a:r>
          </a:p>
          <a:p>
            <a:endParaRPr lang="en-ZA" dirty="0"/>
          </a:p>
        </p:txBody>
      </p:sp>
    </p:spTree>
    <p:extLst>
      <p:ext uri="{BB962C8B-B14F-4D97-AF65-F5344CB8AC3E}">
        <p14:creationId xmlns:p14="http://schemas.microsoft.com/office/powerpoint/2010/main" val="65146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4"/>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1399879"/>
          </a:xfrm>
        </p:spPr>
        <p:txBody>
          <a:bodyPr>
            <a:normAutofit/>
          </a:bodyPr>
          <a:lstStyle/>
          <a:p>
            <a:r>
              <a:rPr lang="en-ZA" sz="2000" b="1" dirty="0">
                <a:latin typeface="Arial" panose="020B0604020202020204" pitchFamily="34" charset="0"/>
                <a:cs typeface="Arial" panose="020B0604020202020204" pitchFamily="34" charset="0"/>
              </a:rPr>
              <a:t>3. THREE (3) STAGE EVALUATION PROCESS CONTINUES….</a:t>
            </a:r>
          </a:p>
        </p:txBody>
      </p:sp>
      <p:sp>
        <p:nvSpPr>
          <p:cNvPr id="6" name="Content Placeholder 5">
            <a:extLst>
              <a:ext uri="{FF2B5EF4-FFF2-40B4-BE49-F238E27FC236}">
                <a16:creationId xmlns:a16="http://schemas.microsoft.com/office/drawing/2014/main" id="{6FC2C264-7D5D-DE20-9779-1C7BC6AE8AB1}"/>
              </a:ext>
            </a:extLst>
          </p:cNvPr>
          <p:cNvSpPr>
            <a:spLocks noGrp="1"/>
          </p:cNvSpPr>
          <p:nvPr>
            <p:ph sz="half" idx="2"/>
          </p:nvPr>
        </p:nvSpPr>
        <p:spPr>
          <a:xfrm>
            <a:off x="223284" y="1191126"/>
            <a:ext cx="8833167" cy="5301748"/>
          </a:xfrm>
        </p:spPr>
        <p:txBody>
          <a:bodyPr>
            <a:norm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Sage </a:t>
            </a:r>
            <a:r>
              <a:rPr lang="en-US" sz="1600" b="1" dirty="0">
                <a:solidFill>
                  <a:prstClr val="black"/>
                </a:solidFill>
                <a:latin typeface="Arial" panose="020B0604020202020204" pitchFamily="34" charset="0"/>
                <a:cs typeface="Arial" panose="020B0604020202020204" pitchFamily="34" charset="0"/>
              </a:rPr>
              <a:t>Three – Price and Special Goals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b="1" dirty="0">
              <a:solidFill>
                <a:prstClr val="black"/>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b="1" dirty="0">
                <a:effectLst/>
                <a:latin typeface="Arial" panose="020B0604020202020204" pitchFamily="34" charset="0"/>
                <a:ea typeface="Calibri" panose="020F0502020204030204" pitchFamily="34" charset="0"/>
              </a:rPr>
              <a:t>Price instruction</a:t>
            </a:r>
            <a:endParaRPr lang="en-ZA" sz="1800" b="1" dirty="0">
              <a:latin typeface="Times New Roman" panose="02020603050405020304" pitchFamily="18" charset="0"/>
              <a:ea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effectLst/>
                <a:latin typeface="Arial" panose="020B0604020202020204" pitchFamily="34" charset="0"/>
                <a:ea typeface="Calibri" panose="020F0502020204030204" pitchFamily="34" charset="0"/>
              </a:rPr>
              <a:t>Bidders will be evaluated based on 80/20 preferential points system, where 80 points will be used for price including all applicable taxes and 20 points are allocable to Specific Goals. (SBD 6.1) </a:t>
            </a:r>
          </a:p>
          <a:p>
            <a:pPr marR="0" lvl="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effectLst/>
                <a:latin typeface="Arial" panose="020B0604020202020204" pitchFamily="34" charset="0"/>
                <a:ea typeface="Calibri" panose="020F0502020204030204" pitchFamily="34" charset="0"/>
              </a:rPr>
              <a:t>Bidder must price according to the price schedule provided;</a:t>
            </a:r>
            <a:endParaRPr lang="en-ZA" sz="1600" dirty="0">
              <a:latin typeface="Times New Roman" panose="02020603050405020304" pitchFamily="18" charset="0"/>
              <a:ea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effectLst/>
                <a:latin typeface="Arial" panose="020B0604020202020204" pitchFamily="34" charset="0"/>
                <a:ea typeface="Calibri" panose="020F0502020204030204" pitchFamily="34" charset="0"/>
              </a:rPr>
              <a:t>Breakdown on costs should be provided, where necessary;</a:t>
            </a:r>
            <a:endParaRPr lang="en-ZA" sz="1600" dirty="0">
              <a:latin typeface="Times New Roman" panose="02020603050405020304" pitchFamily="18" charset="0"/>
              <a:ea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effectLst/>
                <a:latin typeface="Arial" panose="020B0604020202020204" pitchFamily="34" charset="0"/>
                <a:ea typeface="Calibri" panose="020F0502020204030204" pitchFamily="34" charset="0"/>
              </a:rPr>
              <a:t>The price schedule must be completed in non-erasable ink and the use of correction fluid/tape is not permitted;</a:t>
            </a:r>
            <a:endParaRPr lang="en-ZA" sz="1600" dirty="0">
              <a:latin typeface="Times New Roman" panose="02020603050405020304" pitchFamily="18" charset="0"/>
              <a:ea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effectLst/>
                <a:latin typeface="Arial" panose="020B0604020202020204" pitchFamily="34" charset="0"/>
                <a:ea typeface="Calibri" panose="020F0502020204030204" pitchFamily="34" charset="0"/>
              </a:rPr>
              <a:t>All prices quoted will remain fixed and firm for the first twelve (12) months, after anniversary date, the estimated price increase and percentage for remaining years will be fixed at 6% for bidding purposes, however, the actual increase will be determined by Consumer Price Index (CPI) or negotiated with the successful bidder.</a:t>
            </a:r>
            <a:endParaRPr lang="en-ZA" sz="1600" dirty="0">
              <a:latin typeface="Times New Roman" panose="02020603050405020304" pitchFamily="18" charset="0"/>
              <a:ea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effectLst/>
                <a:latin typeface="Arial" panose="020B0604020202020204" pitchFamily="34" charset="0"/>
                <a:ea typeface="Calibri" panose="020F0502020204030204" pitchFamily="34" charset="0"/>
              </a:rPr>
              <a:t>Prices tendered must be valid for 120 days and must be for 3years including provision for price increase </a:t>
            </a:r>
            <a:endParaRPr lang="en-ZA" sz="1600" dirty="0">
              <a:latin typeface="Times New Roman" panose="02020603050405020304" pitchFamily="18" charset="0"/>
              <a:ea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effectLst/>
                <a:latin typeface="Arial" panose="020B0604020202020204" pitchFamily="34" charset="0"/>
                <a:ea typeface="Calibri" panose="020F0502020204030204" pitchFamily="34" charset="0"/>
              </a:rPr>
              <a:t>Bidders are to bring the total amount from the pricing schedules above to the final summary</a:t>
            </a:r>
            <a:endParaRPr lang="en-ZA" sz="1600" dirty="0">
              <a:latin typeface="Times New Roman" panose="02020603050405020304" pitchFamily="18" charset="0"/>
              <a:ea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effectLst/>
                <a:latin typeface="Arial" panose="020B0604020202020204" pitchFamily="34" charset="0"/>
                <a:ea typeface="Calibri" panose="020F0502020204030204" pitchFamily="34" charset="0"/>
              </a:rPr>
              <a:t>Pricing should include VAT and must be in South African Rand.</a:t>
            </a:r>
            <a:endParaRPr lang="en-ZA" sz="1600" dirty="0">
              <a:latin typeface="Times New Roman" panose="02020603050405020304" pitchFamily="18" charset="0"/>
              <a:ea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None/>
              <a:tabLst/>
              <a:defRPr/>
            </a:pPr>
            <a:endParaRPr kumimoji="0" lang="en-ZA" sz="1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 Bidders must comply with the price instruction as indicated on page 20 </a:t>
            </a:r>
          </a:p>
          <a:p>
            <a:pPr marL="1143000" lvl="2" indent="-228600" algn="just">
              <a:lnSpc>
                <a:spcPct val="150000"/>
              </a:lnSpc>
              <a:buFont typeface="+mj-lt"/>
              <a:buAutoNum type="arabicPeriod"/>
            </a:pPr>
            <a:endParaRPr lang="en-ZA" sz="1600" dirty="0">
              <a:effectLst/>
              <a:latin typeface="Times New Roman" panose="02020603050405020304" pitchFamily="18" charset="0"/>
              <a:ea typeface="Calibri" panose="020F0502020204030204" pitchFamily="34" charset="0"/>
            </a:endParaRPr>
          </a:p>
          <a:p>
            <a:pPr marL="0" indent="0">
              <a:buNone/>
            </a:pPr>
            <a:endParaRPr lang="en-ZA" sz="1600" dirty="0"/>
          </a:p>
        </p:txBody>
      </p:sp>
    </p:spTree>
    <p:extLst>
      <p:ext uri="{BB962C8B-B14F-4D97-AF65-F5344CB8AC3E}">
        <p14:creationId xmlns:p14="http://schemas.microsoft.com/office/powerpoint/2010/main" val="770494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pic>
        <p:nvPicPr>
          <p:cNvPr id="4" name="Picture 3">
            <a:extLst>
              <a:ext uri="{FF2B5EF4-FFF2-40B4-BE49-F238E27FC236}">
                <a16:creationId xmlns:a16="http://schemas.microsoft.com/office/drawing/2014/main" id="{5E22B40E-644E-B26E-5B9F-3905C5E2F25D}"/>
              </a:ext>
            </a:extLst>
          </p:cNvPr>
          <p:cNvPicPr>
            <a:picLocks noChangeAspect="1"/>
          </p:cNvPicPr>
          <p:nvPr/>
        </p:nvPicPr>
        <p:blipFill>
          <a:blip r:embed="rId4"/>
          <a:stretch>
            <a:fillRect/>
          </a:stretch>
        </p:blipFill>
        <p:spPr>
          <a:xfrm>
            <a:off x="819587" y="3054063"/>
            <a:ext cx="7504826" cy="749873"/>
          </a:xfrm>
          <a:prstGeom prst="rect">
            <a:avLst/>
          </a:prstGeom>
        </p:spPr>
      </p:pic>
    </p:spTree>
    <p:extLst>
      <p:ext uri="{BB962C8B-B14F-4D97-AF65-F5344CB8AC3E}">
        <p14:creationId xmlns:p14="http://schemas.microsoft.com/office/powerpoint/2010/main" val="505236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4" name="Title 1">
            <a:extLst>
              <a:ext uri="{FF2B5EF4-FFF2-40B4-BE49-F238E27FC236}">
                <a16:creationId xmlns:a16="http://schemas.microsoft.com/office/drawing/2014/main" id="{71260EFE-0202-8E44-A287-11CD432F912E}"/>
              </a:ext>
            </a:extLst>
          </p:cNvPr>
          <p:cNvSpPr txBox="1">
            <a:spLocks/>
          </p:cNvSpPr>
          <p:nvPr/>
        </p:nvSpPr>
        <p:spPr>
          <a:xfrm>
            <a:off x="2577829" y="875490"/>
            <a:ext cx="3998069" cy="39980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cs typeface="Arial Black" panose="020B0604020202020204" pitchFamily="34" charset="0"/>
              </a:rPr>
              <a:t>Thank you.</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0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58960" y="365126"/>
            <a:ext cx="8833166" cy="1399879"/>
          </a:xfrm>
        </p:spPr>
        <p:txBody>
          <a:bodyPr>
            <a:normAutofit/>
          </a:bodyPr>
          <a:lstStyle/>
          <a:p>
            <a:r>
              <a:rPr kumimoji="0" lang="en-US" altLang="en-US" sz="2000" b="1" i="0" u="none" strike="noStrike" kern="1200" cap="none" spc="0" normalizeH="0" baseline="0" noProof="0" dirty="0">
                <a:ln>
                  <a:noFill/>
                </a:ln>
                <a:effectLst/>
                <a:uLnTx/>
                <a:uFillTx/>
                <a:latin typeface="Tahoma"/>
                <a:ea typeface="+mj-ea"/>
                <a:cs typeface="+mj-cs"/>
              </a:rPr>
              <a:t>AGENDA</a:t>
            </a:r>
            <a:endParaRPr lang="en-ZA" sz="3600" dirty="0"/>
          </a:p>
        </p:txBody>
      </p:sp>
      <p:pic>
        <p:nvPicPr>
          <p:cNvPr id="3" name="Content Placeholder 2">
            <a:extLst>
              <a:ext uri="{FF2B5EF4-FFF2-40B4-BE49-F238E27FC236}">
                <a16:creationId xmlns:a16="http://schemas.microsoft.com/office/drawing/2014/main" id="{BBEC5D74-C2BB-F9CA-A343-64CCDE25B9A6}"/>
              </a:ext>
            </a:extLst>
          </p:cNvPr>
          <p:cNvPicPr>
            <a:picLocks noGrp="1" noChangeAspect="1"/>
          </p:cNvPicPr>
          <p:nvPr>
            <p:ph sz="half" idx="2"/>
          </p:nvPr>
        </p:nvPicPr>
        <p:blipFill>
          <a:blip r:embed="rId4"/>
          <a:stretch>
            <a:fillRect/>
          </a:stretch>
        </p:blipFill>
        <p:spPr>
          <a:xfrm>
            <a:off x="498697" y="1702439"/>
            <a:ext cx="3133616" cy="688908"/>
          </a:xfrm>
          <a:prstGeom prst="rect">
            <a:avLst/>
          </a:prstGeom>
        </p:spPr>
      </p:pic>
      <p:pic>
        <p:nvPicPr>
          <p:cNvPr id="4" name="Picture 3">
            <a:extLst>
              <a:ext uri="{FF2B5EF4-FFF2-40B4-BE49-F238E27FC236}">
                <a16:creationId xmlns:a16="http://schemas.microsoft.com/office/drawing/2014/main" id="{41B4A051-B0B1-4194-DDDA-C497B609E736}"/>
              </a:ext>
            </a:extLst>
          </p:cNvPr>
          <p:cNvPicPr>
            <a:picLocks noChangeAspect="1"/>
          </p:cNvPicPr>
          <p:nvPr/>
        </p:nvPicPr>
        <p:blipFill>
          <a:blip r:embed="rId5"/>
          <a:stretch>
            <a:fillRect/>
          </a:stretch>
        </p:blipFill>
        <p:spPr>
          <a:xfrm>
            <a:off x="498697" y="2499290"/>
            <a:ext cx="3200677" cy="1042506"/>
          </a:xfrm>
          <a:prstGeom prst="rect">
            <a:avLst/>
          </a:prstGeom>
        </p:spPr>
      </p:pic>
      <p:pic>
        <p:nvPicPr>
          <p:cNvPr id="7" name="Picture 6">
            <a:extLst>
              <a:ext uri="{FF2B5EF4-FFF2-40B4-BE49-F238E27FC236}">
                <a16:creationId xmlns:a16="http://schemas.microsoft.com/office/drawing/2014/main" id="{5E581C80-2899-8C73-FE14-95B485F01CA4}"/>
              </a:ext>
            </a:extLst>
          </p:cNvPr>
          <p:cNvPicPr>
            <a:picLocks noChangeAspect="1"/>
          </p:cNvPicPr>
          <p:nvPr/>
        </p:nvPicPr>
        <p:blipFill>
          <a:blip r:embed="rId6"/>
          <a:stretch>
            <a:fillRect/>
          </a:stretch>
        </p:blipFill>
        <p:spPr>
          <a:xfrm>
            <a:off x="480408" y="3541796"/>
            <a:ext cx="3151905" cy="774259"/>
          </a:xfrm>
          <a:prstGeom prst="rect">
            <a:avLst/>
          </a:prstGeom>
        </p:spPr>
      </p:pic>
      <p:pic>
        <p:nvPicPr>
          <p:cNvPr id="8" name="Picture 7">
            <a:extLst>
              <a:ext uri="{FF2B5EF4-FFF2-40B4-BE49-F238E27FC236}">
                <a16:creationId xmlns:a16="http://schemas.microsoft.com/office/drawing/2014/main" id="{1DB6A92E-A53E-DE8D-17A5-B0769042AD43}"/>
              </a:ext>
            </a:extLst>
          </p:cNvPr>
          <p:cNvPicPr>
            <a:picLocks noChangeAspect="1"/>
          </p:cNvPicPr>
          <p:nvPr/>
        </p:nvPicPr>
        <p:blipFill>
          <a:blip r:embed="rId7"/>
          <a:stretch>
            <a:fillRect/>
          </a:stretch>
        </p:blipFill>
        <p:spPr>
          <a:xfrm>
            <a:off x="498697" y="4438175"/>
            <a:ext cx="3151905" cy="695004"/>
          </a:xfrm>
          <a:prstGeom prst="rect">
            <a:avLst/>
          </a:prstGeom>
        </p:spPr>
      </p:pic>
      <p:pic>
        <p:nvPicPr>
          <p:cNvPr id="9" name="Picture 8">
            <a:extLst>
              <a:ext uri="{FF2B5EF4-FFF2-40B4-BE49-F238E27FC236}">
                <a16:creationId xmlns:a16="http://schemas.microsoft.com/office/drawing/2014/main" id="{10D5417B-14EF-6D45-E836-84DA3602CC5B}"/>
              </a:ext>
            </a:extLst>
          </p:cNvPr>
          <p:cNvPicPr>
            <a:picLocks noChangeAspect="1"/>
          </p:cNvPicPr>
          <p:nvPr/>
        </p:nvPicPr>
        <p:blipFill>
          <a:blip r:embed="rId8"/>
          <a:stretch>
            <a:fillRect/>
          </a:stretch>
        </p:blipFill>
        <p:spPr>
          <a:xfrm>
            <a:off x="4199298" y="1702439"/>
            <a:ext cx="853514" cy="792549"/>
          </a:xfrm>
          <a:prstGeom prst="rect">
            <a:avLst/>
          </a:prstGeom>
        </p:spPr>
      </p:pic>
      <p:pic>
        <p:nvPicPr>
          <p:cNvPr id="10" name="Picture 9">
            <a:extLst>
              <a:ext uri="{FF2B5EF4-FFF2-40B4-BE49-F238E27FC236}">
                <a16:creationId xmlns:a16="http://schemas.microsoft.com/office/drawing/2014/main" id="{C5E8865E-40C9-0569-E054-9B6DC13CE6EF}"/>
              </a:ext>
            </a:extLst>
          </p:cNvPr>
          <p:cNvPicPr>
            <a:picLocks noChangeAspect="1"/>
          </p:cNvPicPr>
          <p:nvPr/>
        </p:nvPicPr>
        <p:blipFill>
          <a:blip r:embed="rId9"/>
          <a:stretch>
            <a:fillRect/>
          </a:stretch>
        </p:blipFill>
        <p:spPr>
          <a:xfrm>
            <a:off x="4199298" y="2578544"/>
            <a:ext cx="841321" cy="883997"/>
          </a:xfrm>
          <a:prstGeom prst="rect">
            <a:avLst/>
          </a:prstGeom>
        </p:spPr>
      </p:pic>
      <p:pic>
        <p:nvPicPr>
          <p:cNvPr id="11" name="Picture 10">
            <a:extLst>
              <a:ext uri="{FF2B5EF4-FFF2-40B4-BE49-F238E27FC236}">
                <a16:creationId xmlns:a16="http://schemas.microsoft.com/office/drawing/2014/main" id="{343E67DE-A67A-4C00-ECA7-F3615F80A5A5}"/>
              </a:ext>
            </a:extLst>
          </p:cNvPr>
          <p:cNvPicPr>
            <a:picLocks noChangeAspect="1"/>
          </p:cNvPicPr>
          <p:nvPr/>
        </p:nvPicPr>
        <p:blipFill>
          <a:blip r:embed="rId10"/>
          <a:stretch>
            <a:fillRect/>
          </a:stretch>
        </p:blipFill>
        <p:spPr>
          <a:xfrm>
            <a:off x="4199298" y="3518178"/>
            <a:ext cx="841321" cy="792549"/>
          </a:xfrm>
          <a:prstGeom prst="rect">
            <a:avLst/>
          </a:prstGeom>
        </p:spPr>
      </p:pic>
      <p:pic>
        <p:nvPicPr>
          <p:cNvPr id="12" name="Picture 11">
            <a:extLst>
              <a:ext uri="{FF2B5EF4-FFF2-40B4-BE49-F238E27FC236}">
                <a16:creationId xmlns:a16="http://schemas.microsoft.com/office/drawing/2014/main" id="{A777667B-71CB-1F5F-7142-39782F742C3F}"/>
              </a:ext>
            </a:extLst>
          </p:cNvPr>
          <p:cNvPicPr>
            <a:picLocks noChangeAspect="1"/>
          </p:cNvPicPr>
          <p:nvPr/>
        </p:nvPicPr>
        <p:blipFill>
          <a:blip r:embed="rId11"/>
          <a:stretch>
            <a:fillRect/>
          </a:stretch>
        </p:blipFill>
        <p:spPr>
          <a:xfrm>
            <a:off x="4199297" y="4422202"/>
            <a:ext cx="841321" cy="798645"/>
          </a:xfrm>
          <a:prstGeom prst="rect">
            <a:avLst/>
          </a:prstGeom>
        </p:spPr>
      </p:pic>
    </p:spTree>
    <p:extLst>
      <p:ext uri="{BB962C8B-B14F-4D97-AF65-F5344CB8AC3E}">
        <p14:creationId xmlns:p14="http://schemas.microsoft.com/office/powerpoint/2010/main" val="388687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1399879"/>
          </a:xfrm>
        </p:spPr>
        <p:txBody>
          <a:bodyPr>
            <a:normAutofit/>
          </a:bodyPr>
          <a:lstStyle/>
          <a:p>
            <a:r>
              <a:rPr lang="en-ZA" sz="2000" b="1" dirty="0">
                <a:latin typeface="Arial" panose="020B0604020202020204" pitchFamily="34" charset="0"/>
                <a:cs typeface="Arial" panose="020B0604020202020204" pitchFamily="34" charset="0"/>
              </a:rPr>
              <a:t>Terms of reference</a:t>
            </a:r>
            <a:br>
              <a:rPr lang="en-ZA"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1. Background</a:t>
            </a:r>
          </a:p>
        </p:txBody>
      </p:sp>
      <p:sp>
        <p:nvSpPr>
          <p:cNvPr id="4" name="TextBox 3">
            <a:extLst>
              <a:ext uri="{FF2B5EF4-FFF2-40B4-BE49-F238E27FC236}">
                <a16:creationId xmlns:a16="http://schemas.microsoft.com/office/drawing/2014/main" id="{CBDC51FF-BCC5-0844-F2D2-8ED1B777C88D}"/>
              </a:ext>
            </a:extLst>
          </p:cNvPr>
          <p:cNvSpPr txBox="1"/>
          <p:nvPr/>
        </p:nvSpPr>
        <p:spPr>
          <a:xfrm>
            <a:off x="310834" y="1487246"/>
            <a:ext cx="8072846" cy="2585323"/>
          </a:xfrm>
          <a:prstGeom prst="rect">
            <a:avLst/>
          </a:prstGeom>
          <a:noFill/>
        </p:spPr>
        <p:txBody>
          <a:bodyPr wrap="square">
            <a:spAutoFit/>
          </a:bodyPr>
          <a:lstStyle/>
          <a:p>
            <a:r>
              <a:rPr lang="en-US" dirty="0"/>
              <a:t>The NYDA seeks to appoint a service provider to provide system support, maintenance, and development services for its Enterprise Resource Planning (ERP) system developed on the Odoo Community Edition Version 11 open-source framework. The successful service provider shall provide full system support, offering for all users (public and internal users). Support should be provided on all the modules (35+) through multiple communication channels. The service provider will also be required to develop new enhancements in the system as the requirements of the organization change. The service provider will provide support according to the service level agreement. The term of this agreement will be 3 years.</a:t>
            </a:r>
            <a:endParaRPr lang="en-ZA" dirty="0"/>
          </a:p>
        </p:txBody>
      </p:sp>
    </p:spTree>
    <p:extLst>
      <p:ext uri="{BB962C8B-B14F-4D97-AF65-F5344CB8AC3E}">
        <p14:creationId xmlns:p14="http://schemas.microsoft.com/office/powerpoint/2010/main" val="356971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338107"/>
          </a:xfrm>
        </p:spPr>
        <p:txBody>
          <a:bodyPr>
            <a:normAutofit fontScale="90000"/>
          </a:bodyPr>
          <a:lstStyle/>
          <a:p>
            <a:r>
              <a:rPr lang="en-ZA" sz="2000" b="1" dirty="0">
                <a:latin typeface="Arial" panose="020B0604020202020204" pitchFamily="34" charset="0"/>
                <a:cs typeface="Arial" panose="020B0604020202020204" pitchFamily="34" charset="0"/>
              </a:rPr>
              <a:t>Terms of reference Continues…</a:t>
            </a:r>
          </a:p>
        </p:txBody>
      </p:sp>
      <p:sp>
        <p:nvSpPr>
          <p:cNvPr id="4" name="TextBox 3">
            <a:extLst>
              <a:ext uri="{FF2B5EF4-FFF2-40B4-BE49-F238E27FC236}">
                <a16:creationId xmlns:a16="http://schemas.microsoft.com/office/drawing/2014/main" id="{54F376E0-26B0-6898-BF1B-6370A56241A5}"/>
              </a:ext>
            </a:extLst>
          </p:cNvPr>
          <p:cNvSpPr txBox="1"/>
          <p:nvPr/>
        </p:nvSpPr>
        <p:spPr>
          <a:xfrm>
            <a:off x="420623" y="703233"/>
            <a:ext cx="8007531" cy="4801314"/>
          </a:xfrm>
          <a:prstGeom prst="rect">
            <a:avLst/>
          </a:prstGeom>
          <a:noFill/>
        </p:spPr>
        <p:txBody>
          <a:bodyPr wrap="square">
            <a:spAutoFit/>
          </a:bodyPr>
          <a:lstStyle/>
          <a:p>
            <a:endParaRPr lang="en-US" b="1" u="sng" dirty="0"/>
          </a:p>
          <a:p>
            <a:r>
              <a:rPr lang="en-US" b="1" u="sng" dirty="0"/>
              <a:t>Existing Environment </a:t>
            </a:r>
            <a:r>
              <a:rPr lang="en-US" dirty="0"/>
              <a:t>The ERP system has a minimum of 250 000 active users and is hosted on the Azure cloud platform. The ERP comprises of the below modules that have been customized to NYDA processes and policies. </a:t>
            </a:r>
          </a:p>
          <a:p>
            <a:endParaRPr lang="en-US" dirty="0"/>
          </a:p>
          <a:p>
            <a:r>
              <a:rPr lang="en-US" b="1" i="1" u="sng" dirty="0"/>
              <a:t>Financial Modules </a:t>
            </a:r>
            <a:r>
              <a:rPr lang="en-US" dirty="0"/>
              <a:t>• Accounting (General Ledger, Payables, Receivables, Bank Management) • Fixed Asset Management • Budget Management • Supply chain management (SCM RFQ, SCM Tender, Travel Management) • Facility Management</a:t>
            </a:r>
          </a:p>
          <a:p>
            <a:r>
              <a:rPr lang="en-US" dirty="0"/>
              <a:t> </a:t>
            </a:r>
          </a:p>
          <a:p>
            <a:r>
              <a:rPr lang="en-US" b="1" i="1" u="sng" dirty="0"/>
              <a:t>Operational Modules </a:t>
            </a:r>
            <a:r>
              <a:rPr lang="en-US" dirty="0"/>
              <a:t>• Voucher Management • Grants Management • Life Skills Training • Job-Preparedness Training • Sales Pitch/BBBEE Training • Jobs </a:t>
            </a:r>
            <a:r>
              <a:rPr lang="en-US" dirty="0" err="1"/>
              <a:t>Programme</a:t>
            </a:r>
            <a:r>
              <a:rPr lang="en-US" dirty="0"/>
              <a:t> • Digital Skills Training • Technical Skills • Business Management Training • Mentorship • National Youth Service • Market Linkage </a:t>
            </a:r>
          </a:p>
          <a:p>
            <a:endParaRPr lang="en-US" dirty="0"/>
          </a:p>
          <a:p>
            <a:r>
              <a:rPr lang="en-US" b="1" i="1" u="sng" dirty="0"/>
              <a:t>Administrative Modules </a:t>
            </a:r>
            <a:r>
              <a:rPr lang="en-US" dirty="0"/>
              <a:t>• Human Resources • Legal Services • </a:t>
            </a:r>
            <a:r>
              <a:rPr lang="en-US" dirty="0" err="1"/>
              <a:t>Boardpack</a:t>
            </a:r>
            <a:r>
              <a:rPr lang="en-US" dirty="0"/>
              <a:t> • Committee Pack • Planning • Communications • Service Desk • Risk Management • Audit Management • Monitoring and Evaluation • Office of the CEO</a:t>
            </a:r>
            <a:endParaRPr lang="en-ZA" dirty="0"/>
          </a:p>
        </p:txBody>
      </p:sp>
    </p:spTree>
    <p:extLst>
      <p:ext uri="{BB962C8B-B14F-4D97-AF65-F5344CB8AC3E}">
        <p14:creationId xmlns:p14="http://schemas.microsoft.com/office/powerpoint/2010/main" val="191004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820981"/>
          </a:xfrm>
        </p:spPr>
        <p:txBody>
          <a:bodyPr>
            <a:normAutofit/>
          </a:bodyPr>
          <a:lstStyle/>
          <a:p>
            <a:r>
              <a:rPr lang="en-ZA" sz="2000" b="1" dirty="0">
                <a:latin typeface="Arial" panose="020B0604020202020204" pitchFamily="34" charset="0"/>
                <a:cs typeface="Arial" panose="020B0604020202020204" pitchFamily="34" charset="0"/>
              </a:rPr>
              <a:t>Terms of reference Continues…</a:t>
            </a:r>
          </a:p>
        </p:txBody>
      </p:sp>
      <p:sp>
        <p:nvSpPr>
          <p:cNvPr id="4" name="TextBox 3">
            <a:extLst>
              <a:ext uri="{FF2B5EF4-FFF2-40B4-BE49-F238E27FC236}">
                <a16:creationId xmlns:a16="http://schemas.microsoft.com/office/drawing/2014/main" id="{AB44F577-0820-45D4-3492-CC2AFFFADDF7}"/>
              </a:ext>
            </a:extLst>
          </p:cNvPr>
          <p:cNvSpPr txBox="1"/>
          <p:nvPr/>
        </p:nvSpPr>
        <p:spPr>
          <a:xfrm>
            <a:off x="365760" y="1102735"/>
            <a:ext cx="8532658" cy="3139321"/>
          </a:xfrm>
          <a:prstGeom prst="rect">
            <a:avLst/>
          </a:prstGeom>
          <a:noFill/>
        </p:spPr>
        <p:txBody>
          <a:bodyPr wrap="square">
            <a:spAutoFit/>
          </a:bodyPr>
          <a:lstStyle/>
          <a:p>
            <a:r>
              <a:rPr lang="en-US" dirty="0"/>
              <a:t>3. Scope of Services The support services scope includes all implemented modules on as and when required as well as new modules/services developed or integrated by the service provider during the term of this contract. </a:t>
            </a:r>
          </a:p>
          <a:p>
            <a:r>
              <a:rPr lang="en-US" dirty="0"/>
              <a:t>3.1 Service Provider should have an established and comprehensive Help Desk System through which tickets can be logged. </a:t>
            </a:r>
          </a:p>
          <a:p>
            <a:r>
              <a:rPr lang="en-US" dirty="0"/>
              <a:t>3.2 Service Provider will provide a full support service along with a Project Manager/Coordinator to coordinate and manage different support and maintenance activities. </a:t>
            </a:r>
          </a:p>
          <a:p>
            <a:r>
              <a:rPr lang="en-US" dirty="0"/>
              <a:t>3.3 Service level Matrix is indicated below: </a:t>
            </a:r>
          </a:p>
          <a:p>
            <a:endParaRPr lang="en-US" dirty="0"/>
          </a:p>
          <a:p>
            <a:endParaRPr lang="en-ZA" dirty="0"/>
          </a:p>
        </p:txBody>
      </p:sp>
      <p:pic>
        <p:nvPicPr>
          <p:cNvPr id="8" name="Picture 7">
            <a:extLst>
              <a:ext uri="{FF2B5EF4-FFF2-40B4-BE49-F238E27FC236}">
                <a16:creationId xmlns:a16="http://schemas.microsoft.com/office/drawing/2014/main" id="{4A9A016E-DE27-79AF-E232-6641D4CE634C}"/>
              </a:ext>
            </a:extLst>
          </p:cNvPr>
          <p:cNvPicPr>
            <a:picLocks noChangeAspect="1"/>
          </p:cNvPicPr>
          <p:nvPr/>
        </p:nvPicPr>
        <p:blipFill>
          <a:blip r:embed="rId4"/>
          <a:stretch>
            <a:fillRect/>
          </a:stretch>
        </p:blipFill>
        <p:spPr>
          <a:xfrm>
            <a:off x="766818" y="3800042"/>
            <a:ext cx="6658110" cy="1996066"/>
          </a:xfrm>
          <a:prstGeom prst="rect">
            <a:avLst/>
          </a:prstGeom>
        </p:spPr>
      </p:pic>
    </p:spTree>
    <p:extLst>
      <p:ext uri="{BB962C8B-B14F-4D97-AF65-F5344CB8AC3E}">
        <p14:creationId xmlns:p14="http://schemas.microsoft.com/office/powerpoint/2010/main" val="339562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7"/>
            <a:ext cx="8833166" cy="648552"/>
          </a:xfrm>
        </p:spPr>
        <p:txBody>
          <a:bodyPr>
            <a:normAutofit/>
          </a:bodyPr>
          <a:lstStyle/>
          <a:p>
            <a:r>
              <a:rPr lang="en-ZA" sz="2000" b="1" dirty="0">
                <a:latin typeface="Arial" panose="020B0604020202020204" pitchFamily="34" charset="0"/>
                <a:cs typeface="Arial" panose="020B0604020202020204" pitchFamily="34" charset="0"/>
              </a:rPr>
              <a:t>Terms of reference Continues…</a:t>
            </a:r>
          </a:p>
        </p:txBody>
      </p:sp>
      <p:sp>
        <p:nvSpPr>
          <p:cNvPr id="4" name="TextBox 3">
            <a:extLst>
              <a:ext uri="{FF2B5EF4-FFF2-40B4-BE49-F238E27FC236}">
                <a16:creationId xmlns:a16="http://schemas.microsoft.com/office/drawing/2014/main" id="{4C24FA90-E6F5-7E6A-2F92-391ADD72CA01}"/>
              </a:ext>
            </a:extLst>
          </p:cNvPr>
          <p:cNvSpPr txBox="1"/>
          <p:nvPr/>
        </p:nvSpPr>
        <p:spPr>
          <a:xfrm>
            <a:off x="514676" y="961325"/>
            <a:ext cx="8318489" cy="4524315"/>
          </a:xfrm>
          <a:prstGeom prst="rect">
            <a:avLst/>
          </a:prstGeom>
          <a:noFill/>
        </p:spPr>
        <p:txBody>
          <a:bodyPr wrap="square">
            <a:spAutoFit/>
          </a:bodyPr>
          <a:lstStyle/>
          <a:p>
            <a:r>
              <a:rPr lang="en-US" b="1" u="sng" dirty="0"/>
              <a:t>Classification of Severity Levels </a:t>
            </a:r>
          </a:p>
          <a:p>
            <a:pPr marL="342900" indent="-342900">
              <a:buAutoNum type="alphaUcPeriod"/>
            </a:pPr>
            <a:r>
              <a:rPr lang="en-US" dirty="0"/>
              <a:t>Critical (S-1) </a:t>
            </a:r>
          </a:p>
          <a:p>
            <a:r>
              <a:rPr lang="en-US" dirty="0"/>
              <a:t>a. A mission critical service is down, and no workaround is immediately available, for instance when users fail to access the production system for business operations. </a:t>
            </a:r>
          </a:p>
          <a:p>
            <a:r>
              <a:rPr lang="en-US" dirty="0"/>
              <a:t>b. Production system has been significantly impacted and makes the use of the ERP applications on production system impossible. </a:t>
            </a:r>
          </a:p>
          <a:p>
            <a:r>
              <a:rPr lang="en-US" dirty="0"/>
              <a:t>c. The ERP applications production system is not functioning or is severely impaired. </a:t>
            </a:r>
          </a:p>
          <a:p>
            <a:r>
              <a:rPr lang="en-US" dirty="0"/>
              <a:t>d. The ERP production system is down and is unable to restart or the problem resurfaces within hours of a restart. </a:t>
            </a:r>
          </a:p>
          <a:p>
            <a:r>
              <a:rPr lang="en-US" dirty="0"/>
              <a:t>e. ERP applications production system experiencing severe performance degradation causing site to be unusable. </a:t>
            </a:r>
          </a:p>
          <a:p>
            <a:r>
              <a:rPr lang="en-US" dirty="0"/>
              <a:t>f. The ERP applications production system is down or unavailable and the DR server is also not available resulting in the inaccessibility of the ERP applications system. </a:t>
            </a:r>
          </a:p>
          <a:p>
            <a:r>
              <a:rPr lang="en-US" dirty="0"/>
              <a:t>g. Loss or corruption of data on an ERP production system. A major component or function has failed in production. </a:t>
            </a:r>
          </a:p>
          <a:p>
            <a:r>
              <a:rPr lang="en-US" dirty="0"/>
              <a:t>h. ERP production system is halted or severely impacted by the problem.</a:t>
            </a:r>
            <a:endParaRPr lang="en-ZA" dirty="0"/>
          </a:p>
        </p:txBody>
      </p:sp>
    </p:spTree>
    <p:extLst>
      <p:ext uri="{BB962C8B-B14F-4D97-AF65-F5344CB8AC3E}">
        <p14:creationId xmlns:p14="http://schemas.microsoft.com/office/powerpoint/2010/main" val="36972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617201"/>
          </a:xfrm>
        </p:spPr>
        <p:txBody>
          <a:bodyPr>
            <a:normAutofit/>
          </a:bodyPr>
          <a:lstStyle/>
          <a:p>
            <a:r>
              <a:rPr lang="en-ZA" sz="2000" b="1" dirty="0">
                <a:latin typeface="Arial" panose="020B0604020202020204" pitchFamily="34" charset="0"/>
                <a:cs typeface="Arial" panose="020B0604020202020204" pitchFamily="34" charset="0"/>
              </a:rPr>
              <a:t>Terms of reference Continues…</a:t>
            </a:r>
          </a:p>
        </p:txBody>
      </p:sp>
      <p:sp>
        <p:nvSpPr>
          <p:cNvPr id="4" name="TextBox 3">
            <a:extLst>
              <a:ext uri="{FF2B5EF4-FFF2-40B4-BE49-F238E27FC236}">
                <a16:creationId xmlns:a16="http://schemas.microsoft.com/office/drawing/2014/main" id="{12F64425-45C3-1A0D-9029-ACFCA6CD0805}"/>
              </a:ext>
            </a:extLst>
          </p:cNvPr>
          <p:cNvSpPr txBox="1"/>
          <p:nvPr/>
        </p:nvSpPr>
        <p:spPr>
          <a:xfrm>
            <a:off x="627017" y="891150"/>
            <a:ext cx="7968343" cy="4801314"/>
          </a:xfrm>
          <a:prstGeom prst="rect">
            <a:avLst/>
          </a:prstGeom>
          <a:noFill/>
        </p:spPr>
        <p:txBody>
          <a:bodyPr wrap="square">
            <a:spAutoFit/>
          </a:bodyPr>
          <a:lstStyle/>
          <a:p>
            <a:r>
              <a:rPr lang="en-US" dirty="0"/>
              <a:t>B. High (S-2) </a:t>
            </a:r>
          </a:p>
          <a:p>
            <a:r>
              <a:rPr lang="en-US" dirty="0"/>
              <a:t>a. A user is unable to use an ERP production system or system critical feature as and the issue affects a significant number of users. </a:t>
            </a:r>
          </a:p>
          <a:p>
            <a:r>
              <a:rPr lang="en-US" dirty="0"/>
              <a:t>b. A performance degradation of an ERP production system that causes a high impact on system functionalities for a significant number of users. </a:t>
            </a:r>
          </a:p>
          <a:p>
            <a:r>
              <a:rPr lang="en-US" dirty="0"/>
              <a:t>c. The ERP production system is operational, but its functionality is seriously affected. </a:t>
            </a:r>
          </a:p>
          <a:p>
            <a:r>
              <a:rPr lang="en-US" dirty="0"/>
              <a:t>d. ERP production system is experiencing frequent failures which are addressed by restarting the system. </a:t>
            </a:r>
          </a:p>
          <a:p>
            <a:r>
              <a:rPr lang="en-US" dirty="0"/>
              <a:t>e. A workaround is not possible, or a workaround exists but is unacceptable because of its impact on the service delivery. </a:t>
            </a:r>
          </a:p>
          <a:p>
            <a:endParaRPr lang="en-US" dirty="0"/>
          </a:p>
          <a:p>
            <a:r>
              <a:rPr lang="en-US" dirty="0"/>
              <a:t>C. Low (S-3) </a:t>
            </a:r>
          </a:p>
          <a:p>
            <a:pPr marL="342900" indent="-342900">
              <a:buAutoNum type="alphaLcPeriod"/>
            </a:pPr>
            <a:r>
              <a:rPr lang="en-US" dirty="0"/>
              <a:t>Any issue with the system that is not covered above </a:t>
            </a:r>
          </a:p>
          <a:p>
            <a:endParaRPr lang="en-US" dirty="0"/>
          </a:p>
          <a:p>
            <a:r>
              <a:rPr lang="en-US" dirty="0"/>
              <a:t>D. Information Request Only (S-4) </a:t>
            </a:r>
          </a:p>
          <a:p>
            <a:r>
              <a:rPr lang="en-US" dirty="0"/>
              <a:t>a. Any user request for information that the NYDA support </a:t>
            </a:r>
            <a:r>
              <a:rPr lang="en-US" dirty="0" err="1"/>
              <a:t>centre</a:t>
            </a:r>
            <a:r>
              <a:rPr lang="en-US" dirty="0"/>
              <a:t> cannot address.</a:t>
            </a:r>
            <a:endParaRPr lang="en-ZA" dirty="0"/>
          </a:p>
        </p:txBody>
      </p:sp>
    </p:spTree>
    <p:extLst>
      <p:ext uri="{BB962C8B-B14F-4D97-AF65-F5344CB8AC3E}">
        <p14:creationId xmlns:p14="http://schemas.microsoft.com/office/powerpoint/2010/main" val="9562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617201"/>
          </a:xfrm>
        </p:spPr>
        <p:txBody>
          <a:bodyPr>
            <a:normAutofit/>
          </a:bodyPr>
          <a:lstStyle/>
          <a:p>
            <a:r>
              <a:rPr lang="en-ZA" sz="2000" b="1" dirty="0">
                <a:latin typeface="Arial" panose="020B0604020202020204" pitchFamily="34" charset="0"/>
                <a:cs typeface="Arial" panose="020B0604020202020204" pitchFamily="34" charset="0"/>
              </a:rPr>
              <a:t>Terms of reference Continues…</a:t>
            </a:r>
          </a:p>
        </p:txBody>
      </p:sp>
      <p:sp>
        <p:nvSpPr>
          <p:cNvPr id="4" name="TextBox 3">
            <a:extLst>
              <a:ext uri="{FF2B5EF4-FFF2-40B4-BE49-F238E27FC236}">
                <a16:creationId xmlns:a16="http://schemas.microsoft.com/office/drawing/2014/main" id="{12F64425-45C3-1A0D-9029-ACFCA6CD0805}"/>
              </a:ext>
            </a:extLst>
          </p:cNvPr>
          <p:cNvSpPr txBox="1"/>
          <p:nvPr/>
        </p:nvSpPr>
        <p:spPr>
          <a:xfrm>
            <a:off x="627017" y="891150"/>
            <a:ext cx="7968343" cy="4524315"/>
          </a:xfrm>
          <a:prstGeom prst="rect">
            <a:avLst/>
          </a:prstGeom>
          <a:noFill/>
        </p:spPr>
        <p:txBody>
          <a:bodyPr wrap="square">
            <a:spAutoFit/>
          </a:bodyPr>
          <a:lstStyle/>
          <a:p>
            <a:r>
              <a:rPr lang="en-US" b="1" u="sng" dirty="0"/>
              <a:t>Additional services will include the following: </a:t>
            </a:r>
          </a:p>
          <a:p>
            <a:endParaRPr lang="en-US" dirty="0"/>
          </a:p>
          <a:p>
            <a:r>
              <a:rPr lang="en-US" dirty="0"/>
              <a:t>a. Functional Support for all modules mentioned in sub-section “Existing Environment” of this section. </a:t>
            </a:r>
          </a:p>
          <a:p>
            <a:r>
              <a:rPr lang="en-US" dirty="0"/>
              <a:t>b. Bug analysis, fixes and deployment support </a:t>
            </a:r>
          </a:p>
          <a:p>
            <a:r>
              <a:rPr lang="en-US" dirty="0"/>
              <a:t>c. Preventative maintenance, fixes and deployment support </a:t>
            </a:r>
          </a:p>
          <a:p>
            <a:r>
              <a:rPr lang="en-US" dirty="0"/>
              <a:t>d. Updates, fixes, security alerts, data fixes, and critical patch updates </a:t>
            </a:r>
          </a:p>
          <a:p>
            <a:r>
              <a:rPr lang="en-US" dirty="0"/>
              <a:t>e. Troubleshoot existing custom programs </a:t>
            </a:r>
          </a:p>
          <a:p>
            <a:r>
              <a:rPr lang="en-US" dirty="0"/>
              <a:t>f. Application Database Errors </a:t>
            </a:r>
          </a:p>
          <a:p>
            <a:r>
              <a:rPr lang="en-US" dirty="0"/>
              <a:t>g. Auto Backup Management System </a:t>
            </a:r>
          </a:p>
          <a:p>
            <a:r>
              <a:rPr lang="en-US" dirty="0"/>
              <a:t>h. Monthly database health-check (Performance and Tuning). </a:t>
            </a:r>
          </a:p>
          <a:p>
            <a:r>
              <a:rPr lang="en-US" dirty="0" err="1"/>
              <a:t>i</a:t>
            </a:r>
            <a:r>
              <a:rPr lang="en-US" dirty="0"/>
              <a:t>. Provide key and end users with functional and technical assistance and guidance to optimize the solution use and adoption. </a:t>
            </a:r>
          </a:p>
          <a:p>
            <a:r>
              <a:rPr lang="en-US" dirty="0"/>
              <a:t>j. Update the solution configuration (report, interface, customization, extension, workflow - component), as per approved change requests. </a:t>
            </a:r>
          </a:p>
          <a:p>
            <a:r>
              <a:rPr lang="en-US" dirty="0"/>
              <a:t>k. Efficient tracking, monitoring and escalation of issues.</a:t>
            </a:r>
            <a:endParaRPr lang="en-ZA" dirty="0"/>
          </a:p>
        </p:txBody>
      </p:sp>
    </p:spTree>
    <p:extLst>
      <p:ext uri="{BB962C8B-B14F-4D97-AF65-F5344CB8AC3E}">
        <p14:creationId xmlns:p14="http://schemas.microsoft.com/office/powerpoint/2010/main" val="270196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2050753E-FE7C-5EEC-52FE-89C2BE76C1DD}"/>
              </a:ext>
            </a:extLst>
          </p:cNvPr>
          <p:cNvSpPr>
            <a:spLocks noGrp="1"/>
          </p:cNvSpPr>
          <p:nvPr>
            <p:ph type="title"/>
          </p:nvPr>
        </p:nvSpPr>
        <p:spPr>
          <a:xfrm>
            <a:off x="310834" y="365126"/>
            <a:ext cx="8833166" cy="617201"/>
          </a:xfrm>
        </p:spPr>
        <p:txBody>
          <a:bodyPr>
            <a:normAutofit/>
          </a:bodyPr>
          <a:lstStyle/>
          <a:p>
            <a:r>
              <a:rPr lang="en-ZA" sz="2000" b="1" dirty="0">
                <a:latin typeface="Arial" panose="020B0604020202020204" pitchFamily="34" charset="0"/>
                <a:cs typeface="Arial" panose="020B0604020202020204" pitchFamily="34" charset="0"/>
              </a:rPr>
              <a:t>Terms of reference Continues…</a:t>
            </a:r>
          </a:p>
        </p:txBody>
      </p:sp>
      <p:sp>
        <p:nvSpPr>
          <p:cNvPr id="4" name="TextBox 3">
            <a:extLst>
              <a:ext uri="{FF2B5EF4-FFF2-40B4-BE49-F238E27FC236}">
                <a16:creationId xmlns:a16="http://schemas.microsoft.com/office/drawing/2014/main" id="{12F64425-45C3-1A0D-9029-ACFCA6CD0805}"/>
              </a:ext>
            </a:extLst>
          </p:cNvPr>
          <p:cNvSpPr txBox="1"/>
          <p:nvPr/>
        </p:nvSpPr>
        <p:spPr>
          <a:xfrm>
            <a:off x="310835" y="891150"/>
            <a:ext cx="8786140" cy="4801314"/>
          </a:xfrm>
          <a:prstGeom prst="rect">
            <a:avLst/>
          </a:prstGeom>
          <a:noFill/>
        </p:spPr>
        <p:txBody>
          <a:bodyPr wrap="square">
            <a:spAutoFit/>
          </a:bodyPr>
          <a:lstStyle/>
          <a:p>
            <a:r>
              <a:rPr lang="en-US" b="1" u="sng" dirty="0"/>
              <a:t>Development Services </a:t>
            </a:r>
          </a:p>
          <a:p>
            <a:endParaRPr lang="en-US" dirty="0"/>
          </a:p>
          <a:p>
            <a:r>
              <a:rPr lang="en-US" dirty="0"/>
              <a:t>Service Provider must provide development hours during the term of the contract for use on the development of services, this includes: </a:t>
            </a:r>
          </a:p>
          <a:p>
            <a:endParaRPr lang="en-US" dirty="0"/>
          </a:p>
          <a:p>
            <a:r>
              <a:rPr lang="en-US" dirty="0"/>
              <a:t>a. Provide estimates, complexity and feasibility of new developments; </a:t>
            </a:r>
          </a:p>
          <a:p>
            <a:r>
              <a:rPr lang="en-US" dirty="0"/>
              <a:t>b. Understand and challenge (with market best practice) NYDA business requirements and transform them into clear and concise technical specifications with the ability and flexibility to conceive creative solutions if and where necessary; </a:t>
            </a:r>
          </a:p>
          <a:p>
            <a:r>
              <a:rPr lang="en-US" dirty="0"/>
              <a:t>c. Make changes and configurations to the solution as per approved change requests and deployment plans; </a:t>
            </a:r>
          </a:p>
          <a:p>
            <a:r>
              <a:rPr lang="en-US" dirty="0"/>
              <a:t>d. Follow a strict change control management process prior to any production configuration change; </a:t>
            </a:r>
          </a:p>
          <a:p>
            <a:r>
              <a:rPr lang="en-US" dirty="0"/>
              <a:t>e. Support the user acceptance testing process (e.g. UAT test scripts and UAT support) </a:t>
            </a:r>
          </a:p>
          <a:p>
            <a:r>
              <a:rPr lang="en-US" dirty="0"/>
              <a:t>f. Provide immediate post go-live assistance for any solution change; </a:t>
            </a:r>
          </a:p>
          <a:p>
            <a:r>
              <a:rPr lang="en-US" dirty="0"/>
              <a:t>g. Customization such as ad-hoc approval workflows, reports, dashboards, definition of custom roles and responsibilities.</a:t>
            </a:r>
            <a:endParaRPr lang="en-ZA" dirty="0"/>
          </a:p>
        </p:txBody>
      </p:sp>
    </p:spTree>
    <p:extLst>
      <p:ext uri="{BB962C8B-B14F-4D97-AF65-F5344CB8AC3E}">
        <p14:creationId xmlns:p14="http://schemas.microsoft.com/office/powerpoint/2010/main" val="2872069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TotalTime>
  <Words>2476</Words>
  <Application>Microsoft Office PowerPoint</Application>
  <PresentationFormat>On-screen Show (4:3)</PresentationFormat>
  <Paragraphs>164</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Tahoma</vt:lpstr>
      <vt:lpstr>Times New Roman</vt:lpstr>
      <vt:lpstr>Wingdings</vt:lpstr>
      <vt:lpstr>Office Theme</vt:lpstr>
      <vt:lpstr>THE APPOINTMENT OF A SERVICE PROVIDER TO PROVIDE SYSTEM  SUPPORT, MAINTENANCE, AND DEVELOPMENT SERVICES FOR NYDA’s  ENTERPRISE RESOURCE PLANNING (ERP) SYSTEM FOR A PERIOD OF THREE  (3) YEARS.</vt:lpstr>
      <vt:lpstr>AGENDA</vt:lpstr>
      <vt:lpstr>Terms of reference 1. Background</vt:lpstr>
      <vt:lpstr>Terms of reference Continues…</vt:lpstr>
      <vt:lpstr>Terms of reference Continues…</vt:lpstr>
      <vt:lpstr>Terms of reference Continues…</vt:lpstr>
      <vt:lpstr>Terms of reference Continues…</vt:lpstr>
      <vt:lpstr>Terms of reference Continues…</vt:lpstr>
      <vt:lpstr>Terms of reference Continues…</vt:lpstr>
      <vt:lpstr>Terms of reference Continues…</vt:lpstr>
      <vt:lpstr>Terms of reference Continues…</vt:lpstr>
      <vt:lpstr>Terms of reference Continues…</vt:lpstr>
      <vt:lpstr>Terms of reference Continues…</vt:lpstr>
      <vt:lpstr>2. OBJECTIVES, CONDITIONS AND REQUIREMENTS OF THE TENDER PROCEDURE</vt:lpstr>
      <vt:lpstr>OBJECTIVES, CONDITIONS AND REQUIREMENTS OF THE TENDER PROCEDURES CONTINUES…</vt:lpstr>
      <vt:lpstr>3. THREE (3) STAGE EVALUATION PROCESS</vt:lpstr>
      <vt:lpstr>3. THREE (3) STAGE EVALUATION PROCESS CONTINUES….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NYDA Presentation 2022</dc:title>
  <dc:creator>Sabelo Mzuku</dc:creator>
  <cp:lastModifiedBy>Prince Motloung</cp:lastModifiedBy>
  <cp:revision>9</cp:revision>
  <dcterms:created xsi:type="dcterms:W3CDTF">2022-09-19T09:37:04Z</dcterms:created>
  <dcterms:modified xsi:type="dcterms:W3CDTF">2023-08-01T13:11:12Z</dcterms:modified>
</cp:coreProperties>
</file>