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6" r:id="rId2"/>
  </p:sldMasterIdLst>
  <p:notesMasterIdLst>
    <p:notesMasterId r:id="rId13"/>
  </p:notesMasterIdLst>
  <p:sldIdLst>
    <p:sldId id="2147376410" r:id="rId3"/>
    <p:sldId id="282" r:id="rId4"/>
    <p:sldId id="2147376455" r:id="rId5"/>
    <p:sldId id="264" r:id="rId6"/>
    <p:sldId id="2147376445" r:id="rId7"/>
    <p:sldId id="2147376411" r:id="rId8"/>
    <p:sldId id="266" r:id="rId9"/>
    <p:sldId id="267" r:id="rId10"/>
    <p:sldId id="268" r:id="rId11"/>
    <p:sldId id="269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EF6253"/>
    <a:srgbClr val="F0DF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3462" autoAdjust="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9FDE6-A252-4BA6-8AB4-DA3EAB91AD99}" type="datetimeFigureOut">
              <a:rPr lang="en-ZA" smtClean="0"/>
              <a:t>2026/08/10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11ED6-1900-44DB-B183-2C143C8A9A5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623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11ED6-1900-44DB-B183-2C143C8A9A5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4435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7F861D-15BD-40F5-9F86-185B4145C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290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11ED6-1900-44DB-B183-2C143C8A9A51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1815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11ED6-1900-44DB-B183-2C143C8A9A51}" type="slidenum">
              <a:rPr kumimoji="0" lang="en-ZA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85116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11ED6-1900-44DB-B183-2C143C8A9A51}" type="slidenum">
              <a:rPr kumimoji="0" lang="en-ZA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ZA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50895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11ED6-1900-44DB-B183-2C143C8A9A51}" type="slidenum">
              <a:rPr kumimoji="0" lang="en-ZA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14775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11ED6-1900-44DB-B183-2C143C8A9A51}" type="slidenum">
              <a:rPr kumimoji="0" lang="en-ZA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ZA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69348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11ED6-1900-44DB-B183-2C143C8A9A51}" type="slidenum">
              <a:rPr kumimoji="0" lang="en-ZA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ZA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45901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EEB6-CDCB-EFE4-C152-BEE606805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05C8B5-8AD1-A7D8-0C90-9E4AC9DC18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71B23-C64C-7637-46D8-EBEAC8F61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2C478-A0FE-67DC-A800-44938350E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069A4-0ACC-1A3F-855B-56C3B2377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41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FC331-8669-DBEB-6104-BA5B8A77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CD988-64A0-7DDD-2BC3-173B8756B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CD024-757B-01CB-8056-0B58DF23E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797FA-8708-AE3A-0813-6CFEA40E9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C284A9-B258-63E7-BEED-DFCD00817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36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0E5EA6-973E-1429-9229-EE3AE073F6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86FAE9-5BDE-BD5F-7F63-06C314924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C7039-1A3E-BFCA-8997-249A10399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AF9A4-A48A-6CA0-983C-95FE7E6D5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D6440-B36D-6C78-E55B-45C84046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44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930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669409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930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3834759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930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3012647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490" y="0"/>
            <a:ext cx="11930509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930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1080998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930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1946513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FBCB-FE1B-0ECF-3C74-EEB442CF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7EA0F-33E5-259A-1301-1698339EE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14D57-C988-74F3-A411-2518FCC90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4648A-23D7-0AF9-9625-CCFF240DB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8D438-799D-4341-93C9-75FE18CCF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75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BC873-1FC2-1D87-345D-21F225D08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6338D-1690-D076-DC98-B6C175153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58D50-561B-3438-4123-35FE2F284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51BC4-B2E7-B35F-72CB-388E0597A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0B85A-D5A2-38E3-9BD5-26ABB2D88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62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D9ABA-6CC1-3C5F-9E64-BE42296FE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B7D18-1EA0-5BD8-3645-5228156B2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169420-0E5E-34E5-6BEE-04F75BE56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18028-3A2B-CEF6-D364-C2E3E2F1E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F3A01-7BF5-137E-81DE-F4253A7E3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EC0C1-F46B-F604-8791-801D6DBB7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4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2F2E-CC48-9B9A-7E60-7507961D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C0089-5BC1-E50E-AB64-C30E96167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2DC79-F791-4AE2-AFDB-1BA6E161E2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142957-59B9-A46A-6760-3B352C757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BB6810-CA08-89B8-E235-61CF1F13E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4D8223-97EF-BD8C-5C83-2936213B6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F25A1-65B8-27A4-D8C1-6C503D43A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218460-D299-953B-B616-E93B6727F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5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8AE35-FD8C-63D3-83E3-4FC0D2E62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61CCFE-B10E-8FC1-7B3C-84A795BE9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9603EE-2F71-DF86-35B7-6CC9BABE4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3D0A98-605F-F28B-AAE5-BFADA52A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75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AA44C6-36AF-D3A5-C476-9A6BD68BC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D9E5D5-530B-8BF1-2407-3DBA0F6EA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03C2B-E778-FF3E-9E17-64380853A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9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6FB02-09DC-A95B-EC4F-58E8BB2BC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03236-7DFF-813E-74E6-351B203CB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556FDC-84D3-4126-B230-1D818CD92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ED9CA1-A6E2-73B4-E02C-17DB40FAB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363200-4A0C-B0FB-E9C3-48E0355C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B6C2B0-B92D-D72F-F4C6-06D9A3053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83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38334-3D9C-DF20-963A-A515B922B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E8E40B-E52B-E6FC-5F03-9EB55D4623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F80E13-B066-6322-538F-8E44F6ED16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362DF-D322-EE85-1140-AB7C19597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1C0B3-AAEF-9AF5-84E1-78812319C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14FB18-1C5B-315C-AFC4-DD9C547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A9DC7A-4B09-75C2-082B-831D1D9E4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E32386-EE2D-A351-56E5-60D117F9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6FBEA-903A-201A-23D9-F6DA5FEAB9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A98202-0639-1B42-9729-04D95853BB09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2A034-CBDE-C309-DDF8-AF7149583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069DD-4D2A-CCF9-CD77-F8055DC6F3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8F04D5-BEC4-CD41-AB99-3765C22E4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4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257937"/>
            <a:ext cx="10358120" cy="897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6666" y="1194308"/>
            <a:ext cx="11059795" cy="4528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91088" y="6464680"/>
            <a:ext cx="322579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930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73818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1D221B-20B3-AB15-7357-22DC67FC59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794" y="181679"/>
            <a:ext cx="2233021" cy="1659477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5A0D5C7C-03B9-DD0A-00E4-9B11F3A32B88}"/>
              </a:ext>
            </a:extLst>
          </p:cNvPr>
          <p:cNvSpPr txBox="1">
            <a:spLocks/>
          </p:cNvSpPr>
          <p:nvPr/>
        </p:nvSpPr>
        <p:spPr>
          <a:xfrm>
            <a:off x="1174611" y="1925557"/>
            <a:ext cx="6125712" cy="1687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 panose="020F0502020204030204"/>
                <a:ea typeface="+mj-ea"/>
                <a:cs typeface="Calibri" panose="020F0502020204030204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NYDA ECONOMIC RESEARCH AGENDA</a:t>
            </a:r>
          </a:p>
          <a:p>
            <a:pPr marL="12700">
              <a:spcBef>
                <a:spcPts val="100"/>
              </a:spcBef>
            </a:pP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833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BE652-96C0-1670-8DD9-0B665778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03C96-2768-0C12-CAE2-6DEA46D25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6" y="618931"/>
            <a:ext cx="7182004" cy="1330518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Core Economic Research Pillars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18D6C-1341-25DA-D8D3-FC9B32EC0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34" y="2089451"/>
            <a:ext cx="7623110" cy="426300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500" b="1" dirty="0"/>
              <a:t>PILLAR 5: Digital Economy and Future of Work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AI, automation and platform work are reshaping entry-level jobs</a:t>
            </a:r>
            <a:r>
              <a:rPr lang="en-US" sz="1800" b="1" dirty="0">
                <a:solidFill>
                  <a:srgbClr val="2C9167"/>
                </a:solidFill>
              </a:rPr>
              <a:t>.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900" b="1" dirty="0"/>
              <a:t>Research Focus Areas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Platform </a:t>
            </a:r>
            <a:r>
              <a:rPr lang="en-US" sz="1700" dirty="0" err="1"/>
              <a:t>labour</a:t>
            </a:r>
            <a:r>
              <a:rPr lang="en-US" sz="1700" dirty="0"/>
              <a:t> and precariousness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Digital divide in township and rural areas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Skills mismatch and SETA effectiveness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Artificial intelligence and job displacement risks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Green economy employment pathways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Youth in creative and digital sectors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Digital entrepreneurship ecosystems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Research will guide investment in digital skills and emerging sectors.</a:t>
            </a:r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CE2653-BAEF-A39B-D80A-FC39A8B653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2" r="-4" b="-4"/>
          <a:stretch>
            <a:fillRect/>
          </a:stretch>
        </p:blipFill>
        <p:spPr>
          <a:xfrm>
            <a:off x="8751067" y="10"/>
            <a:ext cx="3440934" cy="2285990"/>
          </a:xfrm>
          <a:custGeom>
            <a:avLst/>
            <a:gdLst/>
            <a:ahLst/>
            <a:cxnLst/>
            <a:rect l="l" t="t" r="r" b="b"/>
            <a:pathLst>
              <a:path w="3440934" h="2286000">
                <a:moveTo>
                  <a:pt x="172481" y="2232285"/>
                </a:moveTo>
                <a:lnTo>
                  <a:pt x="172531" y="2232737"/>
                </a:lnTo>
                <a:lnTo>
                  <a:pt x="172407" y="2233032"/>
                </a:lnTo>
                <a:cubicBezTo>
                  <a:pt x="172452" y="2232834"/>
                  <a:pt x="172808" y="2231800"/>
                  <a:pt x="172481" y="2232285"/>
                </a:cubicBezTo>
                <a:close/>
                <a:moveTo>
                  <a:pt x="18615" y="0"/>
                </a:moveTo>
                <a:lnTo>
                  <a:pt x="3440934" y="0"/>
                </a:lnTo>
                <a:lnTo>
                  <a:pt x="3440934" y="2286000"/>
                </a:lnTo>
                <a:lnTo>
                  <a:pt x="178765" y="2286000"/>
                </a:lnTo>
                <a:lnTo>
                  <a:pt x="174444" y="2250010"/>
                </a:lnTo>
                <a:lnTo>
                  <a:pt x="172531" y="2232737"/>
                </a:lnTo>
                <a:lnTo>
                  <a:pt x="174201" y="2228764"/>
                </a:lnTo>
                <a:cubicBezTo>
                  <a:pt x="177345" y="2221109"/>
                  <a:pt x="195223" y="2193427"/>
                  <a:pt x="191343" y="2186356"/>
                </a:cubicBezTo>
                <a:cubicBezTo>
                  <a:pt x="178219" y="2152642"/>
                  <a:pt x="168572" y="2171498"/>
                  <a:pt x="164067" y="2142065"/>
                </a:cubicBezTo>
                <a:cubicBezTo>
                  <a:pt x="160133" y="2108680"/>
                  <a:pt x="159859" y="2130285"/>
                  <a:pt x="146664" y="2089229"/>
                </a:cubicBezTo>
                <a:cubicBezTo>
                  <a:pt x="150478" y="2084435"/>
                  <a:pt x="154800" y="2063293"/>
                  <a:pt x="152113" y="2054485"/>
                </a:cubicBezTo>
                <a:cubicBezTo>
                  <a:pt x="150513" y="2038242"/>
                  <a:pt x="152449" y="2036605"/>
                  <a:pt x="144880" y="2020593"/>
                </a:cubicBezTo>
                <a:cubicBezTo>
                  <a:pt x="150732" y="2023165"/>
                  <a:pt x="151291" y="1972155"/>
                  <a:pt x="157720" y="1979286"/>
                </a:cubicBezTo>
                <a:cubicBezTo>
                  <a:pt x="162030" y="1968351"/>
                  <a:pt x="153186" y="1963668"/>
                  <a:pt x="156833" y="1952854"/>
                </a:cubicBezTo>
                <a:cubicBezTo>
                  <a:pt x="156957" y="1940918"/>
                  <a:pt x="151341" y="1960059"/>
                  <a:pt x="149917" y="1946946"/>
                </a:cubicBezTo>
                <a:lnTo>
                  <a:pt x="153743" y="1875565"/>
                </a:lnTo>
                <a:cubicBezTo>
                  <a:pt x="149772" y="1866223"/>
                  <a:pt x="150846" y="1858473"/>
                  <a:pt x="153507" y="1850807"/>
                </a:cubicBezTo>
                <a:cubicBezTo>
                  <a:pt x="151112" y="1828667"/>
                  <a:pt x="173586" y="1811973"/>
                  <a:pt x="173799" y="1786925"/>
                </a:cubicBezTo>
                <a:cubicBezTo>
                  <a:pt x="168188" y="1760165"/>
                  <a:pt x="157236" y="1742030"/>
                  <a:pt x="157426" y="1715265"/>
                </a:cubicBezTo>
                <a:cubicBezTo>
                  <a:pt x="147202" y="1689354"/>
                  <a:pt x="168916" y="1697216"/>
                  <a:pt x="167109" y="1674793"/>
                </a:cubicBezTo>
                <a:cubicBezTo>
                  <a:pt x="157138" y="1638671"/>
                  <a:pt x="174193" y="1675326"/>
                  <a:pt x="168434" y="1619050"/>
                </a:cubicBezTo>
                <a:cubicBezTo>
                  <a:pt x="166922" y="1615926"/>
                  <a:pt x="156527" y="1609033"/>
                  <a:pt x="158412" y="1609679"/>
                </a:cubicBezTo>
                <a:cubicBezTo>
                  <a:pt x="157079" y="1597353"/>
                  <a:pt x="177090" y="1561235"/>
                  <a:pt x="173964" y="1543700"/>
                </a:cubicBezTo>
                <a:cubicBezTo>
                  <a:pt x="177333" y="1508983"/>
                  <a:pt x="167634" y="1492719"/>
                  <a:pt x="167811" y="1467670"/>
                </a:cubicBezTo>
                <a:cubicBezTo>
                  <a:pt x="172477" y="1438484"/>
                  <a:pt x="177359" y="1421247"/>
                  <a:pt x="188428" y="1369969"/>
                </a:cubicBezTo>
                <a:lnTo>
                  <a:pt x="217496" y="1196801"/>
                </a:lnTo>
                <a:cubicBezTo>
                  <a:pt x="245293" y="1130831"/>
                  <a:pt x="218387" y="1051919"/>
                  <a:pt x="216976" y="1013447"/>
                </a:cubicBezTo>
                <a:cubicBezTo>
                  <a:pt x="205168" y="998657"/>
                  <a:pt x="215132" y="984657"/>
                  <a:pt x="209028" y="965967"/>
                </a:cubicBezTo>
                <a:cubicBezTo>
                  <a:pt x="202413" y="923668"/>
                  <a:pt x="186505" y="882644"/>
                  <a:pt x="188665" y="826635"/>
                </a:cubicBezTo>
                <a:cubicBezTo>
                  <a:pt x="154241" y="805031"/>
                  <a:pt x="166790" y="738356"/>
                  <a:pt x="143158" y="687408"/>
                </a:cubicBezTo>
                <a:cubicBezTo>
                  <a:pt x="136288" y="657129"/>
                  <a:pt x="147156" y="607330"/>
                  <a:pt x="128870" y="598473"/>
                </a:cubicBezTo>
                <a:cubicBezTo>
                  <a:pt x="137949" y="583359"/>
                  <a:pt x="119601" y="571975"/>
                  <a:pt x="116513" y="556793"/>
                </a:cubicBezTo>
                <a:cubicBezTo>
                  <a:pt x="121944" y="543862"/>
                  <a:pt x="115534" y="538383"/>
                  <a:pt x="113103" y="527393"/>
                </a:cubicBezTo>
                <a:cubicBezTo>
                  <a:pt x="116712" y="521931"/>
                  <a:pt x="115528" y="512540"/>
                  <a:pt x="110358" y="509836"/>
                </a:cubicBezTo>
                <a:cubicBezTo>
                  <a:pt x="99665" y="515528"/>
                  <a:pt x="101869" y="482263"/>
                  <a:pt x="93922" y="480624"/>
                </a:cubicBezTo>
                <a:cubicBezTo>
                  <a:pt x="90364" y="461815"/>
                  <a:pt x="91658" y="378414"/>
                  <a:pt x="77901" y="365726"/>
                </a:cubicBezTo>
                <a:cubicBezTo>
                  <a:pt x="68104" y="327965"/>
                  <a:pt x="82000" y="270503"/>
                  <a:pt x="79978" y="254235"/>
                </a:cubicBezTo>
                <a:cubicBezTo>
                  <a:pt x="100822" y="235742"/>
                  <a:pt x="33401" y="163109"/>
                  <a:pt x="25016" y="94011"/>
                </a:cubicBezTo>
                <a:cubicBezTo>
                  <a:pt x="26229" y="84459"/>
                  <a:pt x="25686" y="79476"/>
                  <a:pt x="20299" y="77502"/>
                </a:cubicBezTo>
                <a:cubicBezTo>
                  <a:pt x="17891" y="68655"/>
                  <a:pt x="14563" y="55480"/>
                  <a:pt x="10477" y="39898"/>
                </a:cubicBezTo>
                <a:lnTo>
                  <a:pt x="0" y="1915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2A58B0-798C-81F5-B294-0D45192000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964"/>
          <a:stretch>
            <a:fillRect/>
          </a:stretch>
        </p:blipFill>
        <p:spPr>
          <a:xfrm>
            <a:off x="8695498" y="2286000"/>
            <a:ext cx="3496503" cy="2286000"/>
          </a:xfrm>
          <a:custGeom>
            <a:avLst/>
            <a:gdLst/>
            <a:ahLst/>
            <a:cxnLst/>
            <a:rect l="l" t="t" r="r" b="b"/>
            <a:pathLst>
              <a:path w="3496503" h="2286000">
                <a:moveTo>
                  <a:pt x="234334" y="0"/>
                </a:moveTo>
                <a:lnTo>
                  <a:pt x="3496503" y="0"/>
                </a:lnTo>
                <a:lnTo>
                  <a:pt x="3496503" y="2286000"/>
                </a:lnTo>
                <a:lnTo>
                  <a:pt x="3613" y="2286000"/>
                </a:lnTo>
                <a:lnTo>
                  <a:pt x="4396" y="2270265"/>
                </a:lnTo>
                <a:cubicBezTo>
                  <a:pt x="4106" y="2264862"/>
                  <a:pt x="2924" y="2261078"/>
                  <a:pt x="0" y="2260767"/>
                </a:cubicBezTo>
                <a:lnTo>
                  <a:pt x="6766" y="2236182"/>
                </a:lnTo>
                <a:lnTo>
                  <a:pt x="20683" y="2223768"/>
                </a:lnTo>
                <a:cubicBezTo>
                  <a:pt x="21224" y="2219117"/>
                  <a:pt x="9918" y="2214114"/>
                  <a:pt x="9373" y="2208586"/>
                </a:cubicBezTo>
                <a:cubicBezTo>
                  <a:pt x="4738" y="2194984"/>
                  <a:pt x="10418" y="2173804"/>
                  <a:pt x="10075" y="2154649"/>
                </a:cubicBezTo>
                <a:lnTo>
                  <a:pt x="16259" y="2145853"/>
                </a:lnTo>
                <a:lnTo>
                  <a:pt x="11033" y="2117141"/>
                </a:lnTo>
                <a:lnTo>
                  <a:pt x="11986" y="2053936"/>
                </a:lnTo>
                <a:lnTo>
                  <a:pt x="10583" y="2045434"/>
                </a:lnTo>
                <a:cubicBezTo>
                  <a:pt x="11282" y="2042276"/>
                  <a:pt x="181" y="2038711"/>
                  <a:pt x="937" y="2034990"/>
                </a:cubicBezTo>
                <a:lnTo>
                  <a:pt x="15114" y="2023110"/>
                </a:lnTo>
                <a:cubicBezTo>
                  <a:pt x="15743" y="2013526"/>
                  <a:pt x="19078" y="1985878"/>
                  <a:pt x="19941" y="1977488"/>
                </a:cubicBezTo>
                <a:cubicBezTo>
                  <a:pt x="20060" y="1975917"/>
                  <a:pt x="20179" y="1974346"/>
                  <a:pt x="20296" y="1972774"/>
                </a:cubicBezTo>
                <a:lnTo>
                  <a:pt x="31316" y="1942643"/>
                </a:lnTo>
                <a:cubicBezTo>
                  <a:pt x="37425" y="1919203"/>
                  <a:pt x="50453" y="1862289"/>
                  <a:pt x="56947" y="1832134"/>
                </a:cubicBezTo>
                <a:cubicBezTo>
                  <a:pt x="52894" y="1805090"/>
                  <a:pt x="69291" y="1783336"/>
                  <a:pt x="66473" y="1761713"/>
                </a:cubicBezTo>
                <a:cubicBezTo>
                  <a:pt x="70558" y="1734434"/>
                  <a:pt x="77296" y="1712419"/>
                  <a:pt x="81460" y="1694779"/>
                </a:cubicBezTo>
                <a:cubicBezTo>
                  <a:pt x="83201" y="1691851"/>
                  <a:pt x="90092" y="1659258"/>
                  <a:pt x="91453" y="1655871"/>
                </a:cubicBezTo>
                <a:cubicBezTo>
                  <a:pt x="95191" y="1636504"/>
                  <a:pt x="95447" y="1644218"/>
                  <a:pt x="101271" y="1611464"/>
                </a:cubicBezTo>
                <a:cubicBezTo>
                  <a:pt x="107232" y="1583980"/>
                  <a:pt x="109653" y="1555768"/>
                  <a:pt x="115918" y="1525131"/>
                </a:cubicBezTo>
                <a:cubicBezTo>
                  <a:pt x="124353" y="1492600"/>
                  <a:pt x="122211" y="1473342"/>
                  <a:pt x="125775" y="1460539"/>
                </a:cubicBezTo>
                <a:cubicBezTo>
                  <a:pt x="136106" y="1433637"/>
                  <a:pt x="127852" y="1425291"/>
                  <a:pt x="126873" y="1384274"/>
                </a:cubicBezTo>
                <a:cubicBezTo>
                  <a:pt x="133737" y="1352753"/>
                  <a:pt x="131247" y="1319027"/>
                  <a:pt x="144248" y="1294980"/>
                </a:cubicBezTo>
                <a:cubicBezTo>
                  <a:pt x="143106" y="1291836"/>
                  <a:pt x="142383" y="1288469"/>
                  <a:pt x="141961" y="1284960"/>
                </a:cubicBezTo>
                <a:cubicBezTo>
                  <a:pt x="141807" y="1281537"/>
                  <a:pt x="141652" y="1278114"/>
                  <a:pt x="141497" y="1274692"/>
                </a:cubicBezTo>
                <a:lnTo>
                  <a:pt x="142074" y="1273742"/>
                </a:lnTo>
                <a:cubicBezTo>
                  <a:pt x="142731" y="1263061"/>
                  <a:pt x="144799" y="1221141"/>
                  <a:pt x="145443" y="1210604"/>
                </a:cubicBezTo>
                <a:lnTo>
                  <a:pt x="145939" y="1210516"/>
                </a:lnTo>
                <a:cubicBezTo>
                  <a:pt x="147057" y="1207748"/>
                  <a:pt x="148708" y="1200510"/>
                  <a:pt x="152146" y="1193997"/>
                </a:cubicBezTo>
                <a:cubicBezTo>
                  <a:pt x="155856" y="1183479"/>
                  <a:pt x="164871" y="1159395"/>
                  <a:pt x="168198" y="1147411"/>
                </a:cubicBezTo>
                <a:lnTo>
                  <a:pt x="183535" y="1125901"/>
                </a:lnTo>
                <a:lnTo>
                  <a:pt x="179302" y="1105015"/>
                </a:lnTo>
                <a:cubicBezTo>
                  <a:pt x="177427" y="1088995"/>
                  <a:pt x="183476" y="1087934"/>
                  <a:pt x="188150" y="1068360"/>
                </a:cubicBezTo>
                <a:cubicBezTo>
                  <a:pt x="185665" y="1058736"/>
                  <a:pt x="176420" y="1052359"/>
                  <a:pt x="180132" y="1046638"/>
                </a:cubicBezTo>
                <a:cubicBezTo>
                  <a:pt x="181056" y="1026408"/>
                  <a:pt x="198829" y="1009747"/>
                  <a:pt x="202718" y="987934"/>
                </a:cubicBezTo>
                <a:cubicBezTo>
                  <a:pt x="201197" y="962487"/>
                  <a:pt x="211172" y="952942"/>
                  <a:pt x="215291" y="929621"/>
                </a:cubicBezTo>
                <a:cubicBezTo>
                  <a:pt x="209930" y="906521"/>
                  <a:pt x="224528" y="915000"/>
                  <a:pt x="229290" y="903908"/>
                </a:cubicBezTo>
                <a:lnTo>
                  <a:pt x="230029" y="900578"/>
                </a:lnTo>
                <a:lnTo>
                  <a:pt x="228646" y="854063"/>
                </a:lnTo>
                <a:cubicBezTo>
                  <a:pt x="234851" y="848408"/>
                  <a:pt x="228954" y="820026"/>
                  <a:pt x="240038" y="824287"/>
                </a:cubicBezTo>
                <a:cubicBezTo>
                  <a:pt x="242249" y="809308"/>
                  <a:pt x="241673" y="775478"/>
                  <a:pt x="241912" y="764190"/>
                </a:cubicBezTo>
                <a:cubicBezTo>
                  <a:pt x="241766" y="761646"/>
                  <a:pt x="241619" y="759103"/>
                  <a:pt x="241473" y="756558"/>
                </a:cubicBezTo>
                <a:lnTo>
                  <a:pt x="240145" y="754270"/>
                </a:lnTo>
                <a:cubicBezTo>
                  <a:pt x="239378" y="751871"/>
                  <a:pt x="239144" y="748528"/>
                  <a:pt x="240106" y="743071"/>
                </a:cubicBezTo>
                <a:lnTo>
                  <a:pt x="240556" y="741834"/>
                </a:lnTo>
                <a:cubicBezTo>
                  <a:pt x="239764" y="738704"/>
                  <a:pt x="237828" y="696921"/>
                  <a:pt x="237972" y="678244"/>
                </a:cubicBezTo>
                <a:cubicBezTo>
                  <a:pt x="247782" y="647903"/>
                  <a:pt x="227131" y="663568"/>
                  <a:pt x="229993" y="629773"/>
                </a:cubicBezTo>
                <a:cubicBezTo>
                  <a:pt x="229544" y="591552"/>
                  <a:pt x="239252" y="564992"/>
                  <a:pt x="239462" y="539841"/>
                </a:cubicBezTo>
                <a:cubicBezTo>
                  <a:pt x="238623" y="528031"/>
                  <a:pt x="238173" y="441859"/>
                  <a:pt x="242683" y="448956"/>
                </a:cubicBezTo>
                <a:cubicBezTo>
                  <a:pt x="243255" y="418452"/>
                  <a:pt x="244219" y="373783"/>
                  <a:pt x="242896" y="356821"/>
                </a:cubicBezTo>
                <a:cubicBezTo>
                  <a:pt x="242719" y="353610"/>
                  <a:pt x="234923" y="350399"/>
                  <a:pt x="234747" y="347187"/>
                </a:cubicBezTo>
                <a:cubicBezTo>
                  <a:pt x="244704" y="325468"/>
                  <a:pt x="242593" y="337207"/>
                  <a:pt x="243310" y="314607"/>
                </a:cubicBezTo>
                <a:cubicBezTo>
                  <a:pt x="241669" y="297647"/>
                  <a:pt x="250872" y="309332"/>
                  <a:pt x="249229" y="292372"/>
                </a:cubicBezTo>
                <a:cubicBezTo>
                  <a:pt x="220320" y="258295"/>
                  <a:pt x="245189" y="235217"/>
                  <a:pt x="233505" y="189449"/>
                </a:cubicBezTo>
                <a:lnTo>
                  <a:pt x="232734" y="119205"/>
                </a:lnTo>
                <a:cubicBezTo>
                  <a:pt x="232883" y="113125"/>
                  <a:pt x="230979" y="106701"/>
                  <a:pt x="234365" y="102821"/>
                </a:cubicBezTo>
                <a:cubicBezTo>
                  <a:pt x="235226" y="89557"/>
                  <a:pt x="237218" y="59178"/>
                  <a:pt x="237903" y="39622"/>
                </a:cubicBezTo>
                <a:cubicBezTo>
                  <a:pt x="237508" y="29839"/>
                  <a:pt x="236214" y="16537"/>
                  <a:pt x="234680" y="2881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173206-5C97-F647-B9A1-E153BBB5C8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21" r="-5" b="-5"/>
          <a:stretch>
            <a:fillRect/>
          </a:stretch>
        </p:blipFill>
        <p:spPr>
          <a:xfrm>
            <a:off x="8689022" y="4572000"/>
            <a:ext cx="3502979" cy="2286000"/>
          </a:xfrm>
          <a:custGeom>
            <a:avLst/>
            <a:gdLst/>
            <a:ahLst/>
            <a:cxnLst/>
            <a:rect l="l" t="t" r="r" b="b"/>
            <a:pathLst>
              <a:path w="3502979" h="2286000">
                <a:moveTo>
                  <a:pt x="10089" y="0"/>
                </a:moveTo>
                <a:lnTo>
                  <a:pt x="3502979" y="0"/>
                </a:lnTo>
                <a:lnTo>
                  <a:pt x="3502979" y="2286000"/>
                </a:lnTo>
                <a:lnTo>
                  <a:pt x="154969" y="2286000"/>
                </a:lnTo>
                <a:lnTo>
                  <a:pt x="154933" y="2285999"/>
                </a:lnTo>
                <a:cubicBezTo>
                  <a:pt x="154939" y="2285919"/>
                  <a:pt x="154948" y="2285839"/>
                  <a:pt x="154956" y="2285759"/>
                </a:cubicBezTo>
                <a:lnTo>
                  <a:pt x="157817" y="2280128"/>
                </a:lnTo>
                <a:lnTo>
                  <a:pt x="152413" y="2258335"/>
                </a:lnTo>
                <a:cubicBezTo>
                  <a:pt x="150528" y="2247599"/>
                  <a:pt x="149279" y="2236301"/>
                  <a:pt x="148708" y="2224706"/>
                </a:cubicBezTo>
                <a:cubicBezTo>
                  <a:pt x="152516" y="2222105"/>
                  <a:pt x="147106" y="2213005"/>
                  <a:pt x="146036" y="2208724"/>
                </a:cubicBezTo>
                <a:cubicBezTo>
                  <a:pt x="148522" y="2208679"/>
                  <a:pt x="149715" y="2199194"/>
                  <a:pt x="147657" y="2195828"/>
                </a:cubicBezTo>
                <a:cubicBezTo>
                  <a:pt x="138768" y="2125090"/>
                  <a:pt x="161998" y="2164893"/>
                  <a:pt x="148068" y="2122444"/>
                </a:cubicBezTo>
                <a:cubicBezTo>
                  <a:pt x="147343" y="2115342"/>
                  <a:pt x="148590" y="2110013"/>
                  <a:pt x="150648" y="2105568"/>
                </a:cubicBezTo>
                <a:lnTo>
                  <a:pt x="155787" y="2097570"/>
                </a:lnTo>
                <a:lnTo>
                  <a:pt x="153954" y="2091304"/>
                </a:lnTo>
                <a:cubicBezTo>
                  <a:pt x="153810" y="2067650"/>
                  <a:pt x="159078" y="2060678"/>
                  <a:pt x="153772" y="2046915"/>
                </a:cubicBezTo>
                <a:cubicBezTo>
                  <a:pt x="164801" y="2026580"/>
                  <a:pt x="154871" y="2033427"/>
                  <a:pt x="153183" y="2017960"/>
                </a:cubicBezTo>
                <a:cubicBezTo>
                  <a:pt x="150985" y="2005758"/>
                  <a:pt x="146752" y="2028159"/>
                  <a:pt x="146128" y="2016200"/>
                </a:cubicBezTo>
                <a:cubicBezTo>
                  <a:pt x="148976" y="2003262"/>
                  <a:pt x="140132" y="2003871"/>
                  <a:pt x="143614" y="1990415"/>
                </a:cubicBezTo>
                <a:cubicBezTo>
                  <a:pt x="150276" y="1993685"/>
                  <a:pt x="142322" y="1963865"/>
                  <a:pt x="148142" y="1962939"/>
                </a:cubicBezTo>
                <a:cubicBezTo>
                  <a:pt x="139821" y="1951510"/>
                  <a:pt x="150073" y="1945769"/>
                  <a:pt x="147508" y="1930552"/>
                </a:cubicBezTo>
                <a:cubicBezTo>
                  <a:pt x="144359" y="1923385"/>
                  <a:pt x="143818" y="1918215"/>
                  <a:pt x="147206" y="1911172"/>
                </a:cubicBezTo>
                <a:cubicBezTo>
                  <a:pt x="131877" y="1878161"/>
                  <a:pt x="146519" y="1891201"/>
                  <a:pt x="140623" y="1860308"/>
                </a:cubicBezTo>
                <a:cubicBezTo>
                  <a:pt x="134425" y="1833694"/>
                  <a:pt x="130403" y="1803523"/>
                  <a:pt x="115600" y="1777782"/>
                </a:cubicBezTo>
                <a:cubicBezTo>
                  <a:pt x="111409" y="1773057"/>
                  <a:pt x="109821" y="1761456"/>
                  <a:pt x="112056" y="1751872"/>
                </a:cubicBezTo>
                <a:cubicBezTo>
                  <a:pt x="112440" y="1750225"/>
                  <a:pt x="112926" y="1748698"/>
                  <a:pt x="113499" y="1747342"/>
                </a:cubicBezTo>
                <a:cubicBezTo>
                  <a:pt x="111234" y="1725088"/>
                  <a:pt x="101120" y="1643694"/>
                  <a:pt x="98470" y="1618347"/>
                </a:cubicBezTo>
                <a:cubicBezTo>
                  <a:pt x="103856" y="1616296"/>
                  <a:pt x="94136" y="1603478"/>
                  <a:pt x="97590" y="1595269"/>
                </a:cubicBezTo>
                <a:cubicBezTo>
                  <a:pt x="100620" y="1589389"/>
                  <a:pt x="98377" y="1584128"/>
                  <a:pt x="98140" y="1577986"/>
                </a:cubicBezTo>
                <a:cubicBezTo>
                  <a:pt x="100521" y="1569894"/>
                  <a:pt x="96220" y="1543501"/>
                  <a:pt x="93133" y="1536621"/>
                </a:cubicBezTo>
                <a:cubicBezTo>
                  <a:pt x="82411" y="1520178"/>
                  <a:pt x="90374" y="1482816"/>
                  <a:pt x="82158" y="1469154"/>
                </a:cubicBezTo>
                <a:cubicBezTo>
                  <a:pt x="80954" y="1464197"/>
                  <a:pt x="80466" y="1459348"/>
                  <a:pt x="80424" y="1454586"/>
                </a:cubicBezTo>
                <a:lnTo>
                  <a:pt x="81328" y="1441264"/>
                </a:lnTo>
                <a:lnTo>
                  <a:pt x="83625" y="1437478"/>
                </a:lnTo>
                <a:cubicBezTo>
                  <a:pt x="83435" y="1434764"/>
                  <a:pt x="83246" y="1432049"/>
                  <a:pt x="83056" y="1429335"/>
                </a:cubicBezTo>
                <a:cubicBezTo>
                  <a:pt x="83172" y="1428557"/>
                  <a:pt x="83291" y="1427781"/>
                  <a:pt x="83407" y="1427003"/>
                </a:cubicBezTo>
                <a:cubicBezTo>
                  <a:pt x="84084" y="1422546"/>
                  <a:pt x="84674" y="1418148"/>
                  <a:pt x="84906" y="1413794"/>
                </a:cubicBezTo>
                <a:cubicBezTo>
                  <a:pt x="73390" y="1419520"/>
                  <a:pt x="84992" y="1377705"/>
                  <a:pt x="75678" y="1389757"/>
                </a:cubicBezTo>
                <a:cubicBezTo>
                  <a:pt x="74957" y="1366832"/>
                  <a:pt x="66282" y="1384318"/>
                  <a:pt x="74551" y="1356760"/>
                </a:cubicBezTo>
                <a:cubicBezTo>
                  <a:pt x="72160" y="1327675"/>
                  <a:pt x="66061" y="1251589"/>
                  <a:pt x="61331" y="1215246"/>
                </a:cubicBezTo>
                <a:cubicBezTo>
                  <a:pt x="48696" y="1178057"/>
                  <a:pt x="52517" y="1164292"/>
                  <a:pt x="46176" y="1138699"/>
                </a:cubicBezTo>
                <a:cubicBezTo>
                  <a:pt x="43091" y="1088911"/>
                  <a:pt x="27949" y="1091674"/>
                  <a:pt x="39077" y="1069753"/>
                </a:cubicBezTo>
                <a:cubicBezTo>
                  <a:pt x="36360" y="1036358"/>
                  <a:pt x="22533" y="1065337"/>
                  <a:pt x="27015" y="1030325"/>
                </a:cubicBezTo>
                <a:cubicBezTo>
                  <a:pt x="25199" y="1029239"/>
                  <a:pt x="7014" y="1004953"/>
                  <a:pt x="5711" y="1002694"/>
                </a:cubicBezTo>
                <a:lnTo>
                  <a:pt x="4782" y="959024"/>
                </a:lnTo>
                <a:lnTo>
                  <a:pt x="4956" y="955844"/>
                </a:lnTo>
                <a:lnTo>
                  <a:pt x="0" y="935724"/>
                </a:lnTo>
                <a:lnTo>
                  <a:pt x="396" y="935045"/>
                </a:lnTo>
                <a:cubicBezTo>
                  <a:pt x="1170" y="933065"/>
                  <a:pt x="1530" y="930734"/>
                  <a:pt x="1027" y="927619"/>
                </a:cubicBezTo>
                <a:cubicBezTo>
                  <a:pt x="2171" y="918238"/>
                  <a:pt x="7071" y="890403"/>
                  <a:pt x="7257" y="878755"/>
                </a:cubicBezTo>
                <a:cubicBezTo>
                  <a:pt x="5425" y="872157"/>
                  <a:pt x="3693" y="865113"/>
                  <a:pt x="2142" y="857732"/>
                </a:cubicBezTo>
                <a:lnTo>
                  <a:pt x="1365" y="798432"/>
                </a:lnTo>
                <a:lnTo>
                  <a:pt x="10445" y="736329"/>
                </a:lnTo>
                <a:cubicBezTo>
                  <a:pt x="10644" y="713358"/>
                  <a:pt x="14017" y="693468"/>
                  <a:pt x="11638" y="674025"/>
                </a:cubicBezTo>
                <a:cubicBezTo>
                  <a:pt x="14263" y="666128"/>
                  <a:pt x="7702" y="658684"/>
                  <a:pt x="3774" y="651467"/>
                </a:cubicBezTo>
                <a:cubicBezTo>
                  <a:pt x="5085" y="630031"/>
                  <a:pt x="18313" y="624842"/>
                  <a:pt x="13938" y="611257"/>
                </a:cubicBezTo>
                <a:cubicBezTo>
                  <a:pt x="23010" y="599213"/>
                  <a:pt x="19548" y="598502"/>
                  <a:pt x="16950" y="592841"/>
                </a:cubicBezTo>
                <a:cubicBezTo>
                  <a:pt x="16888" y="592573"/>
                  <a:pt x="16826" y="592303"/>
                  <a:pt x="16764" y="592034"/>
                </a:cubicBezTo>
                <a:lnTo>
                  <a:pt x="18062" y="590387"/>
                </a:lnTo>
                <a:lnTo>
                  <a:pt x="18662" y="586980"/>
                </a:lnTo>
                <a:cubicBezTo>
                  <a:pt x="18533" y="583880"/>
                  <a:pt x="18403" y="580781"/>
                  <a:pt x="18274" y="577681"/>
                </a:cubicBezTo>
                <a:cubicBezTo>
                  <a:pt x="18115" y="576515"/>
                  <a:pt x="17955" y="575348"/>
                  <a:pt x="17796" y="574183"/>
                </a:cubicBezTo>
                <a:cubicBezTo>
                  <a:pt x="17589" y="571773"/>
                  <a:pt x="17612" y="570172"/>
                  <a:pt x="17805" y="569065"/>
                </a:cubicBezTo>
                <a:lnTo>
                  <a:pt x="17912" y="568936"/>
                </a:lnTo>
                <a:cubicBezTo>
                  <a:pt x="17845" y="567338"/>
                  <a:pt x="29209" y="573362"/>
                  <a:pt x="29143" y="571763"/>
                </a:cubicBezTo>
                <a:cubicBezTo>
                  <a:pt x="28562" y="563674"/>
                  <a:pt x="16337" y="548181"/>
                  <a:pt x="15392" y="540689"/>
                </a:cubicBezTo>
                <a:cubicBezTo>
                  <a:pt x="21346" y="534352"/>
                  <a:pt x="14313" y="506665"/>
                  <a:pt x="25536" y="509696"/>
                </a:cubicBezTo>
                <a:cubicBezTo>
                  <a:pt x="24595" y="499588"/>
                  <a:pt x="19934" y="493475"/>
                  <a:pt x="27295" y="496878"/>
                </a:cubicBezTo>
                <a:cubicBezTo>
                  <a:pt x="27196" y="493551"/>
                  <a:pt x="27823" y="491500"/>
                  <a:pt x="28803" y="490032"/>
                </a:cubicBezTo>
                <a:lnTo>
                  <a:pt x="29265" y="489607"/>
                </a:lnTo>
                <a:cubicBezTo>
                  <a:pt x="28500" y="481587"/>
                  <a:pt x="25372" y="452075"/>
                  <a:pt x="24211" y="441905"/>
                </a:cubicBezTo>
                <a:cubicBezTo>
                  <a:pt x="23574" y="437467"/>
                  <a:pt x="22937" y="433030"/>
                  <a:pt x="22300" y="428592"/>
                </a:cubicBezTo>
                <a:lnTo>
                  <a:pt x="22699" y="427306"/>
                </a:lnTo>
                <a:lnTo>
                  <a:pt x="28219" y="418090"/>
                </a:lnTo>
                <a:cubicBezTo>
                  <a:pt x="27250" y="415121"/>
                  <a:pt x="18397" y="412494"/>
                  <a:pt x="16799" y="410365"/>
                </a:cubicBezTo>
                <a:cubicBezTo>
                  <a:pt x="25342" y="378983"/>
                  <a:pt x="17525" y="349373"/>
                  <a:pt x="19002" y="315310"/>
                </a:cubicBezTo>
                <a:cubicBezTo>
                  <a:pt x="15978" y="276813"/>
                  <a:pt x="16726" y="257569"/>
                  <a:pt x="14356" y="235298"/>
                </a:cubicBezTo>
                <a:cubicBezTo>
                  <a:pt x="14223" y="231626"/>
                  <a:pt x="13137" y="201873"/>
                  <a:pt x="17876" y="207989"/>
                </a:cubicBezTo>
                <a:cubicBezTo>
                  <a:pt x="17051" y="174826"/>
                  <a:pt x="20805" y="126304"/>
                  <a:pt x="19885" y="92237"/>
                </a:cubicBezTo>
                <a:cubicBezTo>
                  <a:pt x="31141" y="70340"/>
                  <a:pt x="10251" y="49317"/>
                  <a:pt x="12357" y="26606"/>
                </a:cubicBezTo>
                <a:cubicBezTo>
                  <a:pt x="7176" y="29713"/>
                  <a:pt x="8629" y="17064"/>
                  <a:pt x="9916" y="34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890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DBCBC-6E86-A9B6-74F2-AD6BB4BA4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200E-F018-36CB-41D6-8417AEF72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1" y="345810"/>
            <a:ext cx="5353376" cy="132556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Why does the NYDA Need a Dedicated Economic Research Agenda?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3C049-2455-5115-62CA-383ED13AD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76" y="1828799"/>
            <a:ext cx="5230487" cy="4348163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600" dirty="0"/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400" dirty="0"/>
              <a:t>Youth unemployment remains structurally entrenched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400" dirty="0"/>
              <a:t>The NEET population continues to expand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400" dirty="0"/>
              <a:t>Youth are disproportionately represented in informal and precarious work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400" dirty="0"/>
              <a:t>Current policy responses are fragmented across departments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400" dirty="0"/>
              <a:t>Youth fiscal allocations are not systematically tracked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400" dirty="0"/>
              <a:t>Economic shocks (inflation, climate, fiscal consolidation, </a:t>
            </a:r>
            <a:r>
              <a:rPr lang="en-US" sz="6400" dirty="0" err="1"/>
              <a:t>etc</a:t>
            </a:r>
            <a:r>
              <a:rPr lang="en-US" sz="6400" dirty="0"/>
              <a:t>) affect youth first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400" dirty="0"/>
              <a:t>NYDA must move from programme administration to evidence leadership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7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7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72A5ED-590E-C41A-0F46-8992B5DE28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360" r="2985" b="-3"/>
          <a:stretch>
            <a:fillRect/>
          </a:stretch>
        </p:blipFill>
        <p:spPr>
          <a:xfrm>
            <a:off x="7296551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2ED0EC-FD39-6DA9-7A94-D8B434D780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943" r="22241" b="-4"/>
          <a:stretch>
            <a:fillRect/>
          </a:stretch>
        </p:blipFill>
        <p:spPr>
          <a:xfrm>
            <a:off x="7243067" y="28167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64E4BC-E926-790C-D074-792941E5B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7130" y="-1"/>
            <a:ext cx="882337" cy="607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55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5795BE-5665-ED5D-8413-BDC31C9B4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A2B0C8D2-0C54-FB48-4140-45A7D4E1C20E}"/>
              </a:ext>
            </a:extLst>
          </p:cNvPr>
          <p:cNvSpPr txBox="1">
            <a:spLocks/>
          </p:cNvSpPr>
          <p:nvPr/>
        </p:nvSpPr>
        <p:spPr>
          <a:xfrm>
            <a:off x="257303" y="400222"/>
            <a:ext cx="1046293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 panose="020F0502020204030204"/>
                <a:ea typeface="+mj-ea"/>
                <a:cs typeface="Calibri" panose="020F0502020204030204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90000"/>
                    <a:lumOff val="10000"/>
                  </a:schemeClr>
                </a:solidFill>
                <a:effectLst/>
                <a:uLnTx/>
                <a:uFillTx/>
                <a:latin typeface="Aptos (Body)"/>
                <a:ea typeface="+mj-ea"/>
                <a:cs typeface="Arial" panose="020B0604020202020204" pitchFamily="34" charset="0"/>
              </a:rPr>
              <a:t>What Guides the NYDA Economic Research Agenda?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effectLst/>
              <a:uLnTx/>
              <a:uFillTx/>
              <a:latin typeface="Aptos (Body)"/>
              <a:ea typeface="+mj-ea"/>
              <a:cs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33BC7-9721-7BBF-DFF8-AA703A1182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570" y="5894172"/>
            <a:ext cx="1128078" cy="83833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A0F166C-FFB4-79B6-BD5A-8101C1879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" y="1404361"/>
            <a:ext cx="11478768" cy="52792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dirty="0"/>
              <a:t>National policy frameworks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National Youth Policy (NYP 2030)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National Development Plan (NDP 2030)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Medium-Term Development Plan (MTDP)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Growth Acceleration and Inclusion (GAIN)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dirty="0"/>
              <a:t>Institutional frameworks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NYDA Act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NYDA Board Strategy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Integrated Youth Development Strategy (IYDS)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Management Strategy 2026 - Pax Africana Moment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500" dirty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500" dirty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500" dirty="0"/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9390AB81-33D2-CCAB-4471-4EBABFBDE1E1}"/>
              </a:ext>
            </a:extLst>
          </p:cNvPr>
          <p:cNvSpPr/>
          <p:nvPr/>
        </p:nvSpPr>
        <p:spPr>
          <a:xfrm>
            <a:off x="5667374" y="1757494"/>
            <a:ext cx="1426915" cy="393845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9251F3-0583-E7E1-A634-4F92B4778EDA}"/>
              </a:ext>
            </a:extLst>
          </p:cNvPr>
          <p:cNvSpPr txBox="1"/>
          <p:nvPr/>
        </p:nvSpPr>
        <p:spPr>
          <a:xfrm>
            <a:off x="7260671" y="2495724"/>
            <a:ext cx="41000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Alignment with national priorities and government policy direction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Research anchored in long-term development goals and institutional mandates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Provides a strategic framework for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programme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focus and investment priorities</a:t>
            </a:r>
          </a:p>
        </p:txBody>
      </p:sp>
    </p:spTree>
    <p:extLst>
      <p:ext uri="{BB962C8B-B14F-4D97-AF65-F5344CB8AC3E}">
        <p14:creationId xmlns:p14="http://schemas.microsoft.com/office/powerpoint/2010/main" val="232316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0858BC-DBA1-025C-630A-245C4B13E852}"/>
              </a:ext>
            </a:extLst>
          </p:cNvPr>
          <p:cNvSpPr txBox="1">
            <a:spLocks/>
          </p:cNvSpPr>
          <p:nvPr/>
        </p:nvSpPr>
        <p:spPr>
          <a:xfrm>
            <a:off x="317123" y="233579"/>
            <a:ext cx="1073568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 panose="020F0502020204030204"/>
                <a:ea typeface="+mj-ea"/>
                <a:cs typeface="Calibri" panose="020F0502020204030204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spc="-160" dirty="0">
                <a:solidFill>
                  <a:schemeClr val="tx2">
                    <a:lumMod val="90000"/>
                    <a:lumOff val="10000"/>
                  </a:schemeClr>
                </a:solidFill>
                <a:latin typeface="Aptos (Body)"/>
                <a:cs typeface="Arial" panose="020B0604020202020204" pitchFamily="34" charset="0"/>
              </a:rPr>
              <a:t>Strategic Objectives of the Economic Research Agenda</a:t>
            </a:r>
            <a:endParaRPr lang="en-ZA" sz="3600" dirty="0">
              <a:solidFill>
                <a:schemeClr val="tx2">
                  <a:lumMod val="90000"/>
                  <a:lumOff val="10000"/>
                </a:schemeClr>
              </a:solidFill>
              <a:latin typeface="Aptos (Body)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55FD59-86C0-DBEB-C5EE-078360F683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570" y="5894172"/>
            <a:ext cx="1128078" cy="83833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3960F26-B538-D23C-EFEF-A8FC9AF8D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352" y="1034076"/>
            <a:ext cx="11019499" cy="527926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The research agenda is divided into five core </a:t>
            </a:r>
            <a:r>
              <a:rPr lang="en-US" sz="1800" b="1" dirty="0"/>
              <a:t>economic research pillars</a:t>
            </a:r>
            <a:r>
              <a:rPr lang="en-US" sz="1800" dirty="0"/>
              <a:t> with a strategic objective to: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Provide evidence-based insights on youth economic conditions to support strategic decision-making within the NYDA.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Inform the design, targeting and improvement of NYDA programmes to ensure they respond to real economic challenges facing young people.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Support the monitoring and evaluation of programme outcomes, enabling the Agency to measure meaningful impact and improve effectiveness over time.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Guide the </a:t>
            </a:r>
            <a:r>
              <a:rPr lang="en-US" sz="1800" dirty="0" err="1"/>
              <a:t>mobilisation</a:t>
            </a:r>
            <a:r>
              <a:rPr lang="en-US" sz="1800" dirty="0"/>
              <a:t> and allocation of financial resources by identifying priority sectors, financing gaps and high-impact interventions.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Strengthen the economic rationale for investment partnerships with government, the private sector and international development partners.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Enable the NYDA to communicate credible policy insights and evidence to stakeholders, including policymakers, investors and development partners.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Position the NYDA as a national knowledge hub on youth economic development, supporting policy dialogue and advocacy.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500" dirty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500" dirty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413295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5BCEB4-8010-DD49-F165-92A53F203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2E84DFB-B284-3F41-C9A1-812926CE2B89}"/>
              </a:ext>
            </a:extLst>
          </p:cNvPr>
          <p:cNvSpPr txBox="1">
            <a:spLocks/>
          </p:cNvSpPr>
          <p:nvPr/>
        </p:nvSpPr>
        <p:spPr>
          <a:xfrm>
            <a:off x="2169016" y="2075934"/>
            <a:ext cx="6388443" cy="395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 panose="020F0502020204030204"/>
                <a:ea typeface="+mj-ea"/>
                <a:cs typeface="Calibri" panose="020F0502020204030204"/>
              </a:defRPr>
            </a:lvl1pPr>
          </a:lstStyle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(Body)"/>
              <a:ea typeface="+mj-ea"/>
              <a:cs typeface="Arial" panose="020B0604020202020204" pitchFamily="34" charset="0"/>
            </a:endParaRP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 (Body)"/>
                <a:ea typeface="+mj-ea"/>
                <a:cs typeface="Calibri" panose="020F0502020204030204"/>
              </a:rPr>
              <a:t>Deep-dive into the five core pillars of the research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 (Body)"/>
                <a:ea typeface="+mj-ea"/>
                <a:cs typeface="Calibri" panose="020F0502020204030204"/>
              </a:rPr>
              <a:t>agenda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6D0FFB-D874-0E66-6D27-DD1434036F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059" y="777536"/>
            <a:ext cx="1747147" cy="129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4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5BA9D9-40C6-856F-A0AD-A1731C6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6FD613F0-C504-3148-B88D-841A9F479BE1}"/>
              </a:ext>
            </a:extLst>
          </p:cNvPr>
          <p:cNvSpPr txBox="1">
            <a:spLocks/>
          </p:cNvSpPr>
          <p:nvPr/>
        </p:nvSpPr>
        <p:spPr>
          <a:xfrm>
            <a:off x="498536" y="636521"/>
            <a:ext cx="1046293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 panose="020F0502020204030204"/>
                <a:ea typeface="+mj-ea"/>
                <a:cs typeface="Calibri" panose="020F0502020204030204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90000"/>
                    <a:lumOff val="10000"/>
                  </a:schemeClr>
                </a:solidFill>
                <a:effectLst/>
                <a:uLnTx/>
                <a:uFillTx/>
                <a:latin typeface="Aptos Display" panose="02110004020202020204"/>
                <a:ea typeface="+mj-ea"/>
                <a:cs typeface="Calibri" panose="020F0502020204030204"/>
              </a:rPr>
              <a:t>Core Economic Research Pillars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0A3381-349E-CAAF-A58B-4E9DBB04BB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570" y="5894172"/>
            <a:ext cx="1128078" cy="8383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E326A0-2993-C663-6E8B-26C0C83F51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72" r="-4" b="-4"/>
          <a:stretch>
            <a:fillRect/>
          </a:stretch>
        </p:blipFill>
        <p:spPr>
          <a:xfrm>
            <a:off x="8751067" y="10"/>
            <a:ext cx="3440934" cy="2285990"/>
          </a:xfrm>
          <a:custGeom>
            <a:avLst/>
            <a:gdLst/>
            <a:ahLst/>
            <a:cxnLst/>
            <a:rect l="l" t="t" r="r" b="b"/>
            <a:pathLst>
              <a:path w="3440934" h="2286000">
                <a:moveTo>
                  <a:pt x="172481" y="2232285"/>
                </a:moveTo>
                <a:lnTo>
                  <a:pt x="172531" y="2232737"/>
                </a:lnTo>
                <a:lnTo>
                  <a:pt x="172407" y="2233032"/>
                </a:lnTo>
                <a:cubicBezTo>
                  <a:pt x="172452" y="2232834"/>
                  <a:pt x="172808" y="2231800"/>
                  <a:pt x="172481" y="2232285"/>
                </a:cubicBezTo>
                <a:close/>
                <a:moveTo>
                  <a:pt x="18615" y="0"/>
                </a:moveTo>
                <a:lnTo>
                  <a:pt x="3440934" y="0"/>
                </a:lnTo>
                <a:lnTo>
                  <a:pt x="3440934" y="2286000"/>
                </a:lnTo>
                <a:lnTo>
                  <a:pt x="178765" y="2286000"/>
                </a:lnTo>
                <a:lnTo>
                  <a:pt x="174444" y="2250010"/>
                </a:lnTo>
                <a:lnTo>
                  <a:pt x="172531" y="2232737"/>
                </a:lnTo>
                <a:lnTo>
                  <a:pt x="174201" y="2228764"/>
                </a:lnTo>
                <a:cubicBezTo>
                  <a:pt x="177345" y="2221109"/>
                  <a:pt x="195223" y="2193427"/>
                  <a:pt x="191343" y="2186356"/>
                </a:cubicBezTo>
                <a:cubicBezTo>
                  <a:pt x="178219" y="2152642"/>
                  <a:pt x="168572" y="2171498"/>
                  <a:pt x="164067" y="2142065"/>
                </a:cubicBezTo>
                <a:cubicBezTo>
                  <a:pt x="160133" y="2108680"/>
                  <a:pt x="159859" y="2130285"/>
                  <a:pt x="146664" y="2089229"/>
                </a:cubicBezTo>
                <a:cubicBezTo>
                  <a:pt x="150478" y="2084435"/>
                  <a:pt x="154800" y="2063293"/>
                  <a:pt x="152113" y="2054485"/>
                </a:cubicBezTo>
                <a:cubicBezTo>
                  <a:pt x="150513" y="2038242"/>
                  <a:pt x="152449" y="2036605"/>
                  <a:pt x="144880" y="2020593"/>
                </a:cubicBezTo>
                <a:cubicBezTo>
                  <a:pt x="150732" y="2023165"/>
                  <a:pt x="151291" y="1972155"/>
                  <a:pt x="157720" y="1979286"/>
                </a:cubicBezTo>
                <a:cubicBezTo>
                  <a:pt x="162030" y="1968351"/>
                  <a:pt x="153186" y="1963668"/>
                  <a:pt x="156833" y="1952854"/>
                </a:cubicBezTo>
                <a:cubicBezTo>
                  <a:pt x="156957" y="1940918"/>
                  <a:pt x="151341" y="1960059"/>
                  <a:pt x="149917" y="1946946"/>
                </a:cubicBezTo>
                <a:lnTo>
                  <a:pt x="153743" y="1875565"/>
                </a:lnTo>
                <a:cubicBezTo>
                  <a:pt x="149772" y="1866223"/>
                  <a:pt x="150846" y="1858473"/>
                  <a:pt x="153507" y="1850807"/>
                </a:cubicBezTo>
                <a:cubicBezTo>
                  <a:pt x="151112" y="1828667"/>
                  <a:pt x="173586" y="1811973"/>
                  <a:pt x="173799" y="1786925"/>
                </a:cubicBezTo>
                <a:cubicBezTo>
                  <a:pt x="168188" y="1760165"/>
                  <a:pt x="157236" y="1742030"/>
                  <a:pt x="157426" y="1715265"/>
                </a:cubicBezTo>
                <a:cubicBezTo>
                  <a:pt x="147202" y="1689354"/>
                  <a:pt x="168916" y="1697216"/>
                  <a:pt x="167109" y="1674793"/>
                </a:cubicBezTo>
                <a:cubicBezTo>
                  <a:pt x="157138" y="1638671"/>
                  <a:pt x="174193" y="1675326"/>
                  <a:pt x="168434" y="1619050"/>
                </a:cubicBezTo>
                <a:cubicBezTo>
                  <a:pt x="166922" y="1615926"/>
                  <a:pt x="156527" y="1609033"/>
                  <a:pt x="158412" y="1609679"/>
                </a:cubicBezTo>
                <a:cubicBezTo>
                  <a:pt x="157079" y="1597353"/>
                  <a:pt x="177090" y="1561235"/>
                  <a:pt x="173964" y="1543700"/>
                </a:cubicBezTo>
                <a:cubicBezTo>
                  <a:pt x="177333" y="1508983"/>
                  <a:pt x="167634" y="1492719"/>
                  <a:pt x="167811" y="1467670"/>
                </a:cubicBezTo>
                <a:cubicBezTo>
                  <a:pt x="172477" y="1438484"/>
                  <a:pt x="177359" y="1421247"/>
                  <a:pt x="188428" y="1369969"/>
                </a:cubicBezTo>
                <a:lnTo>
                  <a:pt x="217496" y="1196801"/>
                </a:lnTo>
                <a:cubicBezTo>
                  <a:pt x="245293" y="1130831"/>
                  <a:pt x="218387" y="1051919"/>
                  <a:pt x="216976" y="1013447"/>
                </a:cubicBezTo>
                <a:cubicBezTo>
                  <a:pt x="205168" y="998657"/>
                  <a:pt x="215132" y="984657"/>
                  <a:pt x="209028" y="965967"/>
                </a:cubicBezTo>
                <a:cubicBezTo>
                  <a:pt x="202413" y="923668"/>
                  <a:pt x="186505" y="882644"/>
                  <a:pt x="188665" y="826635"/>
                </a:cubicBezTo>
                <a:cubicBezTo>
                  <a:pt x="154241" y="805031"/>
                  <a:pt x="166790" y="738356"/>
                  <a:pt x="143158" y="687408"/>
                </a:cubicBezTo>
                <a:cubicBezTo>
                  <a:pt x="136288" y="657129"/>
                  <a:pt x="147156" y="607330"/>
                  <a:pt x="128870" y="598473"/>
                </a:cubicBezTo>
                <a:cubicBezTo>
                  <a:pt x="137949" y="583359"/>
                  <a:pt x="119601" y="571975"/>
                  <a:pt x="116513" y="556793"/>
                </a:cubicBezTo>
                <a:cubicBezTo>
                  <a:pt x="121944" y="543862"/>
                  <a:pt x="115534" y="538383"/>
                  <a:pt x="113103" y="527393"/>
                </a:cubicBezTo>
                <a:cubicBezTo>
                  <a:pt x="116712" y="521931"/>
                  <a:pt x="115528" y="512540"/>
                  <a:pt x="110358" y="509836"/>
                </a:cubicBezTo>
                <a:cubicBezTo>
                  <a:pt x="99665" y="515528"/>
                  <a:pt x="101869" y="482263"/>
                  <a:pt x="93922" y="480624"/>
                </a:cubicBezTo>
                <a:cubicBezTo>
                  <a:pt x="90364" y="461815"/>
                  <a:pt x="91658" y="378414"/>
                  <a:pt x="77901" y="365726"/>
                </a:cubicBezTo>
                <a:cubicBezTo>
                  <a:pt x="68104" y="327965"/>
                  <a:pt x="82000" y="270503"/>
                  <a:pt x="79978" y="254235"/>
                </a:cubicBezTo>
                <a:cubicBezTo>
                  <a:pt x="100822" y="235742"/>
                  <a:pt x="33401" y="163109"/>
                  <a:pt x="25016" y="94011"/>
                </a:cubicBezTo>
                <a:cubicBezTo>
                  <a:pt x="26229" y="84459"/>
                  <a:pt x="25686" y="79476"/>
                  <a:pt x="20299" y="77502"/>
                </a:cubicBezTo>
                <a:cubicBezTo>
                  <a:pt x="17891" y="68655"/>
                  <a:pt x="14563" y="55480"/>
                  <a:pt x="10477" y="39898"/>
                </a:cubicBezTo>
                <a:lnTo>
                  <a:pt x="0" y="1915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B39656-C617-25CB-355D-A12B3BC2C6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964"/>
          <a:stretch>
            <a:fillRect/>
          </a:stretch>
        </p:blipFill>
        <p:spPr>
          <a:xfrm>
            <a:off x="8695498" y="2286000"/>
            <a:ext cx="3496503" cy="2286000"/>
          </a:xfrm>
          <a:custGeom>
            <a:avLst/>
            <a:gdLst/>
            <a:ahLst/>
            <a:cxnLst/>
            <a:rect l="l" t="t" r="r" b="b"/>
            <a:pathLst>
              <a:path w="3496503" h="2286000">
                <a:moveTo>
                  <a:pt x="234334" y="0"/>
                </a:moveTo>
                <a:lnTo>
                  <a:pt x="3496503" y="0"/>
                </a:lnTo>
                <a:lnTo>
                  <a:pt x="3496503" y="2286000"/>
                </a:lnTo>
                <a:lnTo>
                  <a:pt x="3613" y="2286000"/>
                </a:lnTo>
                <a:lnTo>
                  <a:pt x="4396" y="2270265"/>
                </a:lnTo>
                <a:cubicBezTo>
                  <a:pt x="4106" y="2264862"/>
                  <a:pt x="2924" y="2261078"/>
                  <a:pt x="0" y="2260767"/>
                </a:cubicBezTo>
                <a:lnTo>
                  <a:pt x="6766" y="2236182"/>
                </a:lnTo>
                <a:lnTo>
                  <a:pt x="20683" y="2223768"/>
                </a:lnTo>
                <a:cubicBezTo>
                  <a:pt x="21224" y="2219117"/>
                  <a:pt x="9918" y="2214114"/>
                  <a:pt x="9373" y="2208586"/>
                </a:cubicBezTo>
                <a:cubicBezTo>
                  <a:pt x="4738" y="2194984"/>
                  <a:pt x="10418" y="2173804"/>
                  <a:pt x="10075" y="2154649"/>
                </a:cubicBezTo>
                <a:lnTo>
                  <a:pt x="16259" y="2145853"/>
                </a:lnTo>
                <a:lnTo>
                  <a:pt x="11033" y="2117141"/>
                </a:lnTo>
                <a:lnTo>
                  <a:pt x="11986" y="2053936"/>
                </a:lnTo>
                <a:lnTo>
                  <a:pt x="10583" y="2045434"/>
                </a:lnTo>
                <a:cubicBezTo>
                  <a:pt x="11282" y="2042276"/>
                  <a:pt x="181" y="2038711"/>
                  <a:pt x="937" y="2034990"/>
                </a:cubicBezTo>
                <a:lnTo>
                  <a:pt x="15114" y="2023110"/>
                </a:lnTo>
                <a:cubicBezTo>
                  <a:pt x="15743" y="2013526"/>
                  <a:pt x="19078" y="1985878"/>
                  <a:pt x="19941" y="1977488"/>
                </a:cubicBezTo>
                <a:cubicBezTo>
                  <a:pt x="20060" y="1975917"/>
                  <a:pt x="20179" y="1974346"/>
                  <a:pt x="20296" y="1972774"/>
                </a:cubicBezTo>
                <a:lnTo>
                  <a:pt x="31316" y="1942643"/>
                </a:lnTo>
                <a:cubicBezTo>
                  <a:pt x="37425" y="1919203"/>
                  <a:pt x="50453" y="1862289"/>
                  <a:pt x="56947" y="1832134"/>
                </a:cubicBezTo>
                <a:cubicBezTo>
                  <a:pt x="52894" y="1805090"/>
                  <a:pt x="69291" y="1783336"/>
                  <a:pt x="66473" y="1761713"/>
                </a:cubicBezTo>
                <a:cubicBezTo>
                  <a:pt x="70558" y="1734434"/>
                  <a:pt x="77296" y="1712419"/>
                  <a:pt x="81460" y="1694779"/>
                </a:cubicBezTo>
                <a:cubicBezTo>
                  <a:pt x="83201" y="1691851"/>
                  <a:pt x="90092" y="1659258"/>
                  <a:pt x="91453" y="1655871"/>
                </a:cubicBezTo>
                <a:cubicBezTo>
                  <a:pt x="95191" y="1636504"/>
                  <a:pt x="95447" y="1644218"/>
                  <a:pt x="101271" y="1611464"/>
                </a:cubicBezTo>
                <a:cubicBezTo>
                  <a:pt x="107232" y="1583980"/>
                  <a:pt x="109653" y="1555768"/>
                  <a:pt x="115918" y="1525131"/>
                </a:cubicBezTo>
                <a:cubicBezTo>
                  <a:pt x="124353" y="1492600"/>
                  <a:pt x="122211" y="1473342"/>
                  <a:pt x="125775" y="1460539"/>
                </a:cubicBezTo>
                <a:cubicBezTo>
                  <a:pt x="136106" y="1433637"/>
                  <a:pt x="127852" y="1425291"/>
                  <a:pt x="126873" y="1384274"/>
                </a:cubicBezTo>
                <a:cubicBezTo>
                  <a:pt x="133737" y="1352753"/>
                  <a:pt x="131247" y="1319027"/>
                  <a:pt x="144248" y="1294980"/>
                </a:cubicBezTo>
                <a:cubicBezTo>
                  <a:pt x="143106" y="1291836"/>
                  <a:pt x="142383" y="1288469"/>
                  <a:pt x="141961" y="1284960"/>
                </a:cubicBezTo>
                <a:cubicBezTo>
                  <a:pt x="141807" y="1281537"/>
                  <a:pt x="141652" y="1278114"/>
                  <a:pt x="141497" y="1274692"/>
                </a:cubicBezTo>
                <a:lnTo>
                  <a:pt x="142074" y="1273742"/>
                </a:lnTo>
                <a:cubicBezTo>
                  <a:pt x="142731" y="1263061"/>
                  <a:pt x="144799" y="1221141"/>
                  <a:pt x="145443" y="1210604"/>
                </a:cubicBezTo>
                <a:lnTo>
                  <a:pt x="145939" y="1210516"/>
                </a:lnTo>
                <a:cubicBezTo>
                  <a:pt x="147057" y="1207748"/>
                  <a:pt x="148708" y="1200510"/>
                  <a:pt x="152146" y="1193997"/>
                </a:cubicBezTo>
                <a:cubicBezTo>
                  <a:pt x="155856" y="1183479"/>
                  <a:pt x="164871" y="1159395"/>
                  <a:pt x="168198" y="1147411"/>
                </a:cubicBezTo>
                <a:lnTo>
                  <a:pt x="183535" y="1125901"/>
                </a:lnTo>
                <a:lnTo>
                  <a:pt x="179302" y="1105015"/>
                </a:lnTo>
                <a:cubicBezTo>
                  <a:pt x="177427" y="1088995"/>
                  <a:pt x="183476" y="1087934"/>
                  <a:pt x="188150" y="1068360"/>
                </a:cubicBezTo>
                <a:cubicBezTo>
                  <a:pt x="185665" y="1058736"/>
                  <a:pt x="176420" y="1052359"/>
                  <a:pt x="180132" y="1046638"/>
                </a:cubicBezTo>
                <a:cubicBezTo>
                  <a:pt x="181056" y="1026408"/>
                  <a:pt x="198829" y="1009747"/>
                  <a:pt x="202718" y="987934"/>
                </a:cubicBezTo>
                <a:cubicBezTo>
                  <a:pt x="201197" y="962487"/>
                  <a:pt x="211172" y="952942"/>
                  <a:pt x="215291" y="929621"/>
                </a:cubicBezTo>
                <a:cubicBezTo>
                  <a:pt x="209930" y="906521"/>
                  <a:pt x="224528" y="915000"/>
                  <a:pt x="229290" y="903908"/>
                </a:cubicBezTo>
                <a:lnTo>
                  <a:pt x="230029" y="900578"/>
                </a:lnTo>
                <a:lnTo>
                  <a:pt x="228646" y="854063"/>
                </a:lnTo>
                <a:cubicBezTo>
                  <a:pt x="234851" y="848408"/>
                  <a:pt x="228954" y="820026"/>
                  <a:pt x="240038" y="824287"/>
                </a:cubicBezTo>
                <a:cubicBezTo>
                  <a:pt x="242249" y="809308"/>
                  <a:pt x="241673" y="775478"/>
                  <a:pt x="241912" y="764190"/>
                </a:cubicBezTo>
                <a:cubicBezTo>
                  <a:pt x="241766" y="761646"/>
                  <a:pt x="241619" y="759103"/>
                  <a:pt x="241473" y="756558"/>
                </a:cubicBezTo>
                <a:lnTo>
                  <a:pt x="240145" y="754270"/>
                </a:lnTo>
                <a:cubicBezTo>
                  <a:pt x="239378" y="751871"/>
                  <a:pt x="239144" y="748528"/>
                  <a:pt x="240106" y="743071"/>
                </a:cubicBezTo>
                <a:lnTo>
                  <a:pt x="240556" y="741834"/>
                </a:lnTo>
                <a:cubicBezTo>
                  <a:pt x="239764" y="738704"/>
                  <a:pt x="237828" y="696921"/>
                  <a:pt x="237972" y="678244"/>
                </a:cubicBezTo>
                <a:cubicBezTo>
                  <a:pt x="247782" y="647903"/>
                  <a:pt x="227131" y="663568"/>
                  <a:pt x="229993" y="629773"/>
                </a:cubicBezTo>
                <a:cubicBezTo>
                  <a:pt x="229544" y="591552"/>
                  <a:pt x="239252" y="564992"/>
                  <a:pt x="239462" y="539841"/>
                </a:cubicBezTo>
                <a:cubicBezTo>
                  <a:pt x="238623" y="528031"/>
                  <a:pt x="238173" y="441859"/>
                  <a:pt x="242683" y="448956"/>
                </a:cubicBezTo>
                <a:cubicBezTo>
                  <a:pt x="243255" y="418452"/>
                  <a:pt x="244219" y="373783"/>
                  <a:pt x="242896" y="356821"/>
                </a:cubicBezTo>
                <a:cubicBezTo>
                  <a:pt x="242719" y="353610"/>
                  <a:pt x="234923" y="350399"/>
                  <a:pt x="234747" y="347187"/>
                </a:cubicBezTo>
                <a:cubicBezTo>
                  <a:pt x="244704" y="325468"/>
                  <a:pt x="242593" y="337207"/>
                  <a:pt x="243310" y="314607"/>
                </a:cubicBezTo>
                <a:cubicBezTo>
                  <a:pt x="241669" y="297647"/>
                  <a:pt x="250872" y="309332"/>
                  <a:pt x="249229" y="292372"/>
                </a:cubicBezTo>
                <a:cubicBezTo>
                  <a:pt x="220320" y="258295"/>
                  <a:pt x="245189" y="235217"/>
                  <a:pt x="233505" y="189449"/>
                </a:cubicBezTo>
                <a:lnTo>
                  <a:pt x="232734" y="119205"/>
                </a:lnTo>
                <a:cubicBezTo>
                  <a:pt x="232883" y="113125"/>
                  <a:pt x="230979" y="106701"/>
                  <a:pt x="234365" y="102821"/>
                </a:cubicBezTo>
                <a:cubicBezTo>
                  <a:pt x="235226" y="89557"/>
                  <a:pt x="237218" y="59178"/>
                  <a:pt x="237903" y="39622"/>
                </a:cubicBezTo>
                <a:cubicBezTo>
                  <a:pt x="237508" y="29839"/>
                  <a:pt x="236214" y="16537"/>
                  <a:pt x="234680" y="2881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67509B-0732-1B26-04CD-3B5806CE4C6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964"/>
          <a:stretch>
            <a:fillRect/>
          </a:stretch>
        </p:blipFill>
        <p:spPr>
          <a:xfrm>
            <a:off x="8695498" y="2286000"/>
            <a:ext cx="3496503" cy="2286000"/>
          </a:xfrm>
          <a:custGeom>
            <a:avLst/>
            <a:gdLst/>
            <a:ahLst/>
            <a:cxnLst/>
            <a:rect l="l" t="t" r="r" b="b"/>
            <a:pathLst>
              <a:path w="3496503" h="2286000">
                <a:moveTo>
                  <a:pt x="234334" y="0"/>
                </a:moveTo>
                <a:lnTo>
                  <a:pt x="3496503" y="0"/>
                </a:lnTo>
                <a:lnTo>
                  <a:pt x="3496503" y="2286000"/>
                </a:lnTo>
                <a:lnTo>
                  <a:pt x="3613" y="2286000"/>
                </a:lnTo>
                <a:lnTo>
                  <a:pt x="4396" y="2270265"/>
                </a:lnTo>
                <a:cubicBezTo>
                  <a:pt x="4106" y="2264862"/>
                  <a:pt x="2924" y="2261078"/>
                  <a:pt x="0" y="2260767"/>
                </a:cubicBezTo>
                <a:lnTo>
                  <a:pt x="6766" y="2236182"/>
                </a:lnTo>
                <a:lnTo>
                  <a:pt x="20683" y="2223768"/>
                </a:lnTo>
                <a:cubicBezTo>
                  <a:pt x="21224" y="2219117"/>
                  <a:pt x="9918" y="2214114"/>
                  <a:pt x="9373" y="2208586"/>
                </a:cubicBezTo>
                <a:cubicBezTo>
                  <a:pt x="4738" y="2194984"/>
                  <a:pt x="10418" y="2173804"/>
                  <a:pt x="10075" y="2154649"/>
                </a:cubicBezTo>
                <a:lnTo>
                  <a:pt x="16259" y="2145853"/>
                </a:lnTo>
                <a:lnTo>
                  <a:pt x="11033" y="2117141"/>
                </a:lnTo>
                <a:lnTo>
                  <a:pt x="11986" y="2053936"/>
                </a:lnTo>
                <a:lnTo>
                  <a:pt x="10583" y="2045434"/>
                </a:lnTo>
                <a:cubicBezTo>
                  <a:pt x="11282" y="2042276"/>
                  <a:pt x="181" y="2038711"/>
                  <a:pt x="937" y="2034990"/>
                </a:cubicBezTo>
                <a:lnTo>
                  <a:pt x="15114" y="2023110"/>
                </a:lnTo>
                <a:cubicBezTo>
                  <a:pt x="15743" y="2013526"/>
                  <a:pt x="19078" y="1985878"/>
                  <a:pt x="19941" y="1977488"/>
                </a:cubicBezTo>
                <a:cubicBezTo>
                  <a:pt x="20060" y="1975917"/>
                  <a:pt x="20179" y="1974346"/>
                  <a:pt x="20296" y="1972774"/>
                </a:cubicBezTo>
                <a:lnTo>
                  <a:pt x="31316" y="1942643"/>
                </a:lnTo>
                <a:cubicBezTo>
                  <a:pt x="37425" y="1919203"/>
                  <a:pt x="50453" y="1862289"/>
                  <a:pt x="56947" y="1832134"/>
                </a:cubicBezTo>
                <a:cubicBezTo>
                  <a:pt x="52894" y="1805090"/>
                  <a:pt x="69291" y="1783336"/>
                  <a:pt x="66473" y="1761713"/>
                </a:cubicBezTo>
                <a:cubicBezTo>
                  <a:pt x="70558" y="1734434"/>
                  <a:pt x="77296" y="1712419"/>
                  <a:pt x="81460" y="1694779"/>
                </a:cubicBezTo>
                <a:cubicBezTo>
                  <a:pt x="83201" y="1691851"/>
                  <a:pt x="90092" y="1659258"/>
                  <a:pt x="91453" y="1655871"/>
                </a:cubicBezTo>
                <a:cubicBezTo>
                  <a:pt x="95191" y="1636504"/>
                  <a:pt x="95447" y="1644218"/>
                  <a:pt x="101271" y="1611464"/>
                </a:cubicBezTo>
                <a:cubicBezTo>
                  <a:pt x="107232" y="1583980"/>
                  <a:pt x="109653" y="1555768"/>
                  <a:pt x="115918" y="1525131"/>
                </a:cubicBezTo>
                <a:cubicBezTo>
                  <a:pt x="124353" y="1492600"/>
                  <a:pt x="122211" y="1473342"/>
                  <a:pt x="125775" y="1460539"/>
                </a:cubicBezTo>
                <a:cubicBezTo>
                  <a:pt x="136106" y="1433637"/>
                  <a:pt x="127852" y="1425291"/>
                  <a:pt x="126873" y="1384274"/>
                </a:cubicBezTo>
                <a:cubicBezTo>
                  <a:pt x="133737" y="1352753"/>
                  <a:pt x="131247" y="1319027"/>
                  <a:pt x="144248" y="1294980"/>
                </a:cubicBezTo>
                <a:cubicBezTo>
                  <a:pt x="143106" y="1291836"/>
                  <a:pt x="142383" y="1288469"/>
                  <a:pt x="141961" y="1284960"/>
                </a:cubicBezTo>
                <a:cubicBezTo>
                  <a:pt x="141807" y="1281537"/>
                  <a:pt x="141652" y="1278114"/>
                  <a:pt x="141497" y="1274692"/>
                </a:cubicBezTo>
                <a:lnTo>
                  <a:pt x="142074" y="1273742"/>
                </a:lnTo>
                <a:cubicBezTo>
                  <a:pt x="142731" y="1263061"/>
                  <a:pt x="144799" y="1221141"/>
                  <a:pt x="145443" y="1210604"/>
                </a:cubicBezTo>
                <a:lnTo>
                  <a:pt x="145939" y="1210516"/>
                </a:lnTo>
                <a:cubicBezTo>
                  <a:pt x="147057" y="1207748"/>
                  <a:pt x="148708" y="1200510"/>
                  <a:pt x="152146" y="1193997"/>
                </a:cubicBezTo>
                <a:cubicBezTo>
                  <a:pt x="155856" y="1183479"/>
                  <a:pt x="164871" y="1159395"/>
                  <a:pt x="168198" y="1147411"/>
                </a:cubicBezTo>
                <a:lnTo>
                  <a:pt x="183535" y="1125901"/>
                </a:lnTo>
                <a:lnTo>
                  <a:pt x="179302" y="1105015"/>
                </a:lnTo>
                <a:cubicBezTo>
                  <a:pt x="177427" y="1088995"/>
                  <a:pt x="183476" y="1087934"/>
                  <a:pt x="188150" y="1068360"/>
                </a:cubicBezTo>
                <a:cubicBezTo>
                  <a:pt x="185665" y="1058736"/>
                  <a:pt x="176420" y="1052359"/>
                  <a:pt x="180132" y="1046638"/>
                </a:cubicBezTo>
                <a:cubicBezTo>
                  <a:pt x="181056" y="1026408"/>
                  <a:pt x="198829" y="1009747"/>
                  <a:pt x="202718" y="987934"/>
                </a:cubicBezTo>
                <a:cubicBezTo>
                  <a:pt x="201197" y="962487"/>
                  <a:pt x="211172" y="952942"/>
                  <a:pt x="215291" y="929621"/>
                </a:cubicBezTo>
                <a:cubicBezTo>
                  <a:pt x="209930" y="906521"/>
                  <a:pt x="224528" y="915000"/>
                  <a:pt x="229290" y="903908"/>
                </a:cubicBezTo>
                <a:lnTo>
                  <a:pt x="230029" y="900578"/>
                </a:lnTo>
                <a:lnTo>
                  <a:pt x="228646" y="854063"/>
                </a:lnTo>
                <a:cubicBezTo>
                  <a:pt x="234851" y="848408"/>
                  <a:pt x="228954" y="820026"/>
                  <a:pt x="240038" y="824287"/>
                </a:cubicBezTo>
                <a:cubicBezTo>
                  <a:pt x="242249" y="809308"/>
                  <a:pt x="241673" y="775478"/>
                  <a:pt x="241912" y="764190"/>
                </a:cubicBezTo>
                <a:cubicBezTo>
                  <a:pt x="241766" y="761646"/>
                  <a:pt x="241619" y="759103"/>
                  <a:pt x="241473" y="756558"/>
                </a:cubicBezTo>
                <a:lnTo>
                  <a:pt x="240145" y="754270"/>
                </a:lnTo>
                <a:cubicBezTo>
                  <a:pt x="239378" y="751871"/>
                  <a:pt x="239144" y="748528"/>
                  <a:pt x="240106" y="743071"/>
                </a:cubicBezTo>
                <a:lnTo>
                  <a:pt x="240556" y="741834"/>
                </a:lnTo>
                <a:cubicBezTo>
                  <a:pt x="239764" y="738704"/>
                  <a:pt x="237828" y="696921"/>
                  <a:pt x="237972" y="678244"/>
                </a:cubicBezTo>
                <a:cubicBezTo>
                  <a:pt x="247782" y="647903"/>
                  <a:pt x="227131" y="663568"/>
                  <a:pt x="229993" y="629773"/>
                </a:cubicBezTo>
                <a:cubicBezTo>
                  <a:pt x="229544" y="591552"/>
                  <a:pt x="239252" y="564992"/>
                  <a:pt x="239462" y="539841"/>
                </a:cubicBezTo>
                <a:cubicBezTo>
                  <a:pt x="238623" y="528031"/>
                  <a:pt x="238173" y="441859"/>
                  <a:pt x="242683" y="448956"/>
                </a:cubicBezTo>
                <a:cubicBezTo>
                  <a:pt x="243255" y="418452"/>
                  <a:pt x="244219" y="373783"/>
                  <a:pt x="242896" y="356821"/>
                </a:cubicBezTo>
                <a:cubicBezTo>
                  <a:pt x="242719" y="353610"/>
                  <a:pt x="234923" y="350399"/>
                  <a:pt x="234747" y="347187"/>
                </a:cubicBezTo>
                <a:cubicBezTo>
                  <a:pt x="244704" y="325468"/>
                  <a:pt x="242593" y="337207"/>
                  <a:pt x="243310" y="314607"/>
                </a:cubicBezTo>
                <a:cubicBezTo>
                  <a:pt x="241669" y="297647"/>
                  <a:pt x="250872" y="309332"/>
                  <a:pt x="249229" y="292372"/>
                </a:cubicBezTo>
                <a:cubicBezTo>
                  <a:pt x="220320" y="258295"/>
                  <a:pt x="245189" y="235217"/>
                  <a:pt x="233505" y="189449"/>
                </a:cubicBezTo>
                <a:lnTo>
                  <a:pt x="232734" y="119205"/>
                </a:lnTo>
                <a:cubicBezTo>
                  <a:pt x="232883" y="113125"/>
                  <a:pt x="230979" y="106701"/>
                  <a:pt x="234365" y="102821"/>
                </a:cubicBezTo>
                <a:cubicBezTo>
                  <a:pt x="235226" y="89557"/>
                  <a:pt x="237218" y="59178"/>
                  <a:pt x="237903" y="39622"/>
                </a:cubicBezTo>
                <a:cubicBezTo>
                  <a:pt x="237508" y="29839"/>
                  <a:pt x="236214" y="16537"/>
                  <a:pt x="234680" y="2881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29B019-701C-BDAE-6B35-BF06C6F4E50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321" r="-5" b="-5"/>
          <a:stretch>
            <a:fillRect/>
          </a:stretch>
        </p:blipFill>
        <p:spPr>
          <a:xfrm>
            <a:off x="8689022" y="4572000"/>
            <a:ext cx="3502979" cy="2286000"/>
          </a:xfrm>
          <a:custGeom>
            <a:avLst/>
            <a:gdLst/>
            <a:ahLst/>
            <a:cxnLst/>
            <a:rect l="l" t="t" r="r" b="b"/>
            <a:pathLst>
              <a:path w="3502979" h="2286000">
                <a:moveTo>
                  <a:pt x="10089" y="0"/>
                </a:moveTo>
                <a:lnTo>
                  <a:pt x="3502979" y="0"/>
                </a:lnTo>
                <a:lnTo>
                  <a:pt x="3502979" y="2286000"/>
                </a:lnTo>
                <a:lnTo>
                  <a:pt x="154969" y="2286000"/>
                </a:lnTo>
                <a:lnTo>
                  <a:pt x="154933" y="2285999"/>
                </a:lnTo>
                <a:cubicBezTo>
                  <a:pt x="154939" y="2285919"/>
                  <a:pt x="154948" y="2285839"/>
                  <a:pt x="154956" y="2285759"/>
                </a:cubicBezTo>
                <a:lnTo>
                  <a:pt x="157817" y="2280128"/>
                </a:lnTo>
                <a:lnTo>
                  <a:pt x="152413" y="2258335"/>
                </a:lnTo>
                <a:cubicBezTo>
                  <a:pt x="150528" y="2247599"/>
                  <a:pt x="149279" y="2236301"/>
                  <a:pt x="148708" y="2224706"/>
                </a:cubicBezTo>
                <a:cubicBezTo>
                  <a:pt x="152516" y="2222105"/>
                  <a:pt x="147106" y="2213005"/>
                  <a:pt x="146036" y="2208724"/>
                </a:cubicBezTo>
                <a:cubicBezTo>
                  <a:pt x="148522" y="2208679"/>
                  <a:pt x="149715" y="2199194"/>
                  <a:pt x="147657" y="2195828"/>
                </a:cubicBezTo>
                <a:cubicBezTo>
                  <a:pt x="138768" y="2125090"/>
                  <a:pt x="161998" y="2164893"/>
                  <a:pt x="148068" y="2122444"/>
                </a:cubicBezTo>
                <a:cubicBezTo>
                  <a:pt x="147343" y="2115342"/>
                  <a:pt x="148590" y="2110013"/>
                  <a:pt x="150648" y="2105568"/>
                </a:cubicBezTo>
                <a:lnTo>
                  <a:pt x="155787" y="2097570"/>
                </a:lnTo>
                <a:lnTo>
                  <a:pt x="153954" y="2091304"/>
                </a:lnTo>
                <a:cubicBezTo>
                  <a:pt x="153810" y="2067650"/>
                  <a:pt x="159078" y="2060678"/>
                  <a:pt x="153772" y="2046915"/>
                </a:cubicBezTo>
                <a:cubicBezTo>
                  <a:pt x="164801" y="2026580"/>
                  <a:pt x="154871" y="2033427"/>
                  <a:pt x="153183" y="2017960"/>
                </a:cubicBezTo>
                <a:cubicBezTo>
                  <a:pt x="150985" y="2005758"/>
                  <a:pt x="146752" y="2028159"/>
                  <a:pt x="146128" y="2016200"/>
                </a:cubicBezTo>
                <a:cubicBezTo>
                  <a:pt x="148976" y="2003262"/>
                  <a:pt x="140132" y="2003871"/>
                  <a:pt x="143614" y="1990415"/>
                </a:cubicBezTo>
                <a:cubicBezTo>
                  <a:pt x="150276" y="1993685"/>
                  <a:pt x="142322" y="1963865"/>
                  <a:pt x="148142" y="1962939"/>
                </a:cubicBezTo>
                <a:cubicBezTo>
                  <a:pt x="139821" y="1951510"/>
                  <a:pt x="150073" y="1945769"/>
                  <a:pt x="147508" y="1930552"/>
                </a:cubicBezTo>
                <a:cubicBezTo>
                  <a:pt x="144359" y="1923385"/>
                  <a:pt x="143818" y="1918215"/>
                  <a:pt x="147206" y="1911172"/>
                </a:cubicBezTo>
                <a:cubicBezTo>
                  <a:pt x="131877" y="1878161"/>
                  <a:pt x="146519" y="1891201"/>
                  <a:pt x="140623" y="1860308"/>
                </a:cubicBezTo>
                <a:cubicBezTo>
                  <a:pt x="134425" y="1833694"/>
                  <a:pt x="130403" y="1803523"/>
                  <a:pt x="115600" y="1777782"/>
                </a:cubicBezTo>
                <a:cubicBezTo>
                  <a:pt x="111409" y="1773057"/>
                  <a:pt x="109821" y="1761456"/>
                  <a:pt x="112056" y="1751872"/>
                </a:cubicBezTo>
                <a:cubicBezTo>
                  <a:pt x="112440" y="1750225"/>
                  <a:pt x="112926" y="1748698"/>
                  <a:pt x="113499" y="1747342"/>
                </a:cubicBezTo>
                <a:cubicBezTo>
                  <a:pt x="111234" y="1725088"/>
                  <a:pt x="101120" y="1643694"/>
                  <a:pt x="98470" y="1618347"/>
                </a:cubicBezTo>
                <a:cubicBezTo>
                  <a:pt x="103856" y="1616296"/>
                  <a:pt x="94136" y="1603478"/>
                  <a:pt x="97590" y="1595269"/>
                </a:cubicBezTo>
                <a:cubicBezTo>
                  <a:pt x="100620" y="1589389"/>
                  <a:pt x="98377" y="1584128"/>
                  <a:pt x="98140" y="1577986"/>
                </a:cubicBezTo>
                <a:cubicBezTo>
                  <a:pt x="100521" y="1569894"/>
                  <a:pt x="96220" y="1543501"/>
                  <a:pt x="93133" y="1536621"/>
                </a:cubicBezTo>
                <a:cubicBezTo>
                  <a:pt x="82411" y="1520178"/>
                  <a:pt x="90374" y="1482816"/>
                  <a:pt x="82158" y="1469154"/>
                </a:cubicBezTo>
                <a:cubicBezTo>
                  <a:pt x="80954" y="1464197"/>
                  <a:pt x="80466" y="1459348"/>
                  <a:pt x="80424" y="1454586"/>
                </a:cubicBezTo>
                <a:lnTo>
                  <a:pt x="81328" y="1441264"/>
                </a:lnTo>
                <a:lnTo>
                  <a:pt x="83625" y="1437478"/>
                </a:lnTo>
                <a:cubicBezTo>
                  <a:pt x="83435" y="1434764"/>
                  <a:pt x="83246" y="1432049"/>
                  <a:pt x="83056" y="1429335"/>
                </a:cubicBezTo>
                <a:cubicBezTo>
                  <a:pt x="83172" y="1428557"/>
                  <a:pt x="83291" y="1427781"/>
                  <a:pt x="83407" y="1427003"/>
                </a:cubicBezTo>
                <a:cubicBezTo>
                  <a:pt x="84084" y="1422546"/>
                  <a:pt x="84674" y="1418148"/>
                  <a:pt x="84906" y="1413794"/>
                </a:cubicBezTo>
                <a:cubicBezTo>
                  <a:pt x="73390" y="1419520"/>
                  <a:pt x="84992" y="1377705"/>
                  <a:pt x="75678" y="1389757"/>
                </a:cubicBezTo>
                <a:cubicBezTo>
                  <a:pt x="74957" y="1366832"/>
                  <a:pt x="66282" y="1384318"/>
                  <a:pt x="74551" y="1356760"/>
                </a:cubicBezTo>
                <a:cubicBezTo>
                  <a:pt x="72160" y="1327675"/>
                  <a:pt x="66061" y="1251589"/>
                  <a:pt x="61331" y="1215246"/>
                </a:cubicBezTo>
                <a:cubicBezTo>
                  <a:pt x="48696" y="1178057"/>
                  <a:pt x="52517" y="1164292"/>
                  <a:pt x="46176" y="1138699"/>
                </a:cubicBezTo>
                <a:cubicBezTo>
                  <a:pt x="43091" y="1088911"/>
                  <a:pt x="27949" y="1091674"/>
                  <a:pt x="39077" y="1069753"/>
                </a:cubicBezTo>
                <a:cubicBezTo>
                  <a:pt x="36360" y="1036358"/>
                  <a:pt x="22533" y="1065337"/>
                  <a:pt x="27015" y="1030325"/>
                </a:cubicBezTo>
                <a:cubicBezTo>
                  <a:pt x="25199" y="1029239"/>
                  <a:pt x="7014" y="1004953"/>
                  <a:pt x="5711" y="1002694"/>
                </a:cubicBezTo>
                <a:lnTo>
                  <a:pt x="4782" y="959024"/>
                </a:lnTo>
                <a:lnTo>
                  <a:pt x="4956" y="955844"/>
                </a:lnTo>
                <a:lnTo>
                  <a:pt x="0" y="935724"/>
                </a:lnTo>
                <a:lnTo>
                  <a:pt x="396" y="935045"/>
                </a:lnTo>
                <a:cubicBezTo>
                  <a:pt x="1170" y="933065"/>
                  <a:pt x="1530" y="930734"/>
                  <a:pt x="1027" y="927619"/>
                </a:cubicBezTo>
                <a:cubicBezTo>
                  <a:pt x="2171" y="918238"/>
                  <a:pt x="7071" y="890403"/>
                  <a:pt x="7257" y="878755"/>
                </a:cubicBezTo>
                <a:cubicBezTo>
                  <a:pt x="5425" y="872157"/>
                  <a:pt x="3693" y="865113"/>
                  <a:pt x="2142" y="857732"/>
                </a:cubicBezTo>
                <a:lnTo>
                  <a:pt x="1365" y="798432"/>
                </a:lnTo>
                <a:lnTo>
                  <a:pt x="10445" y="736329"/>
                </a:lnTo>
                <a:cubicBezTo>
                  <a:pt x="10644" y="713358"/>
                  <a:pt x="14017" y="693468"/>
                  <a:pt x="11638" y="674025"/>
                </a:cubicBezTo>
                <a:cubicBezTo>
                  <a:pt x="14263" y="666128"/>
                  <a:pt x="7702" y="658684"/>
                  <a:pt x="3774" y="651467"/>
                </a:cubicBezTo>
                <a:cubicBezTo>
                  <a:pt x="5085" y="630031"/>
                  <a:pt x="18313" y="624842"/>
                  <a:pt x="13938" y="611257"/>
                </a:cubicBezTo>
                <a:cubicBezTo>
                  <a:pt x="23010" y="599213"/>
                  <a:pt x="19548" y="598502"/>
                  <a:pt x="16950" y="592841"/>
                </a:cubicBezTo>
                <a:cubicBezTo>
                  <a:pt x="16888" y="592573"/>
                  <a:pt x="16826" y="592303"/>
                  <a:pt x="16764" y="592034"/>
                </a:cubicBezTo>
                <a:lnTo>
                  <a:pt x="18062" y="590387"/>
                </a:lnTo>
                <a:lnTo>
                  <a:pt x="18662" y="586980"/>
                </a:lnTo>
                <a:cubicBezTo>
                  <a:pt x="18533" y="583880"/>
                  <a:pt x="18403" y="580781"/>
                  <a:pt x="18274" y="577681"/>
                </a:cubicBezTo>
                <a:cubicBezTo>
                  <a:pt x="18115" y="576515"/>
                  <a:pt x="17955" y="575348"/>
                  <a:pt x="17796" y="574183"/>
                </a:cubicBezTo>
                <a:cubicBezTo>
                  <a:pt x="17589" y="571773"/>
                  <a:pt x="17612" y="570172"/>
                  <a:pt x="17805" y="569065"/>
                </a:cubicBezTo>
                <a:lnTo>
                  <a:pt x="17912" y="568936"/>
                </a:lnTo>
                <a:cubicBezTo>
                  <a:pt x="17845" y="567338"/>
                  <a:pt x="29209" y="573362"/>
                  <a:pt x="29143" y="571763"/>
                </a:cubicBezTo>
                <a:cubicBezTo>
                  <a:pt x="28562" y="563674"/>
                  <a:pt x="16337" y="548181"/>
                  <a:pt x="15392" y="540689"/>
                </a:cubicBezTo>
                <a:cubicBezTo>
                  <a:pt x="21346" y="534352"/>
                  <a:pt x="14313" y="506665"/>
                  <a:pt x="25536" y="509696"/>
                </a:cubicBezTo>
                <a:cubicBezTo>
                  <a:pt x="24595" y="499588"/>
                  <a:pt x="19934" y="493475"/>
                  <a:pt x="27295" y="496878"/>
                </a:cubicBezTo>
                <a:cubicBezTo>
                  <a:pt x="27196" y="493551"/>
                  <a:pt x="27823" y="491500"/>
                  <a:pt x="28803" y="490032"/>
                </a:cubicBezTo>
                <a:lnTo>
                  <a:pt x="29265" y="489607"/>
                </a:lnTo>
                <a:cubicBezTo>
                  <a:pt x="28500" y="481587"/>
                  <a:pt x="25372" y="452075"/>
                  <a:pt x="24211" y="441905"/>
                </a:cubicBezTo>
                <a:cubicBezTo>
                  <a:pt x="23574" y="437467"/>
                  <a:pt x="22937" y="433030"/>
                  <a:pt x="22300" y="428592"/>
                </a:cubicBezTo>
                <a:lnTo>
                  <a:pt x="22699" y="427306"/>
                </a:lnTo>
                <a:lnTo>
                  <a:pt x="28219" y="418090"/>
                </a:lnTo>
                <a:cubicBezTo>
                  <a:pt x="27250" y="415121"/>
                  <a:pt x="18397" y="412494"/>
                  <a:pt x="16799" y="410365"/>
                </a:cubicBezTo>
                <a:cubicBezTo>
                  <a:pt x="25342" y="378983"/>
                  <a:pt x="17525" y="349373"/>
                  <a:pt x="19002" y="315310"/>
                </a:cubicBezTo>
                <a:cubicBezTo>
                  <a:pt x="15978" y="276813"/>
                  <a:pt x="16726" y="257569"/>
                  <a:pt x="14356" y="235298"/>
                </a:cubicBezTo>
                <a:cubicBezTo>
                  <a:pt x="14223" y="231626"/>
                  <a:pt x="13137" y="201873"/>
                  <a:pt x="17876" y="207989"/>
                </a:cubicBezTo>
                <a:cubicBezTo>
                  <a:pt x="17051" y="174826"/>
                  <a:pt x="20805" y="126304"/>
                  <a:pt x="19885" y="92237"/>
                </a:cubicBezTo>
                <a:cubicBezTo>
                  <a:pt x="31141" y="70340"/>
                  <a:pt x="10251" y="49317"/>
                  <a:pt x="12357" y="26606"/>
                </a:cubicBezTo>
                <a:cubicBezTo>
                  <a:pt x="7176" y="29713"/>
                  <a:pt x="8629" y="17064"/>
                  <a:pt x="9916" y="3483"/>
                </a:cubicBezTo>
                <a:close/>
              </a:path>
            </a:pathLst>
          </a:cu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6B8C966-FD2B-27FA-E46A-A85EB4992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536" y="1611795"/>
            <a:ext cx="7623110" cy="470154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8000" b="1" dirty="0"/>
              <a:t>PILLAR 1: Youth Labour Markets and Structural Transformation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1900" dirty="0"/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6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South Africa’s youth unemployment crisis reflects structural constraints, not individual failure. The issue is demand-side, sectoral and spatial.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5600" b="1" dirty="0"/>
              <a:t>Research Focus Areas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600" dirty="0"/>
              <a:t>Dynamics of youth unemployment (long-term, discouraged workers)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600" dirty="0"/>
              <a:t>NEET analysis (Not in Employment, Education or Training)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600" dirty="0"/>
              <a:t>Youth participation in the informal economy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600" dirty="0"/>
              <a:t>Sectoral job absorption capacity (manufacturing, green economy, digital, </a:t>
            </a:r>
            <a:r>
              <a:rPr lang="en-US" sz="5600" dirty="0" err="1"/>
              <a:t>etc</a:t>
            </a:r>
            <a:r>
              <a:rPr lang="en-US" sz="5600" dirty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600" dirty="0"/>
              <a:t>Spatial exclusion (townships, rural youth, former homelands)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600" dirty="0"/>
              <a:t>Understanding youth </a:t>
            </a:r>
            <a:r>
              <a:rPr lang="en-US" sz="5600" dirty="0" err="1"/>
              <a:t>labour</a:t>
            </a:r>
            <a:r>
              <a:rPr lang="en-US" sz="5600" dirty="0"/>
              <a:t> market transitions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600" dirty="0"/>
              <a:t>Removing systemic barriers for </a:t>
            </a:r>
            <a:r>
              <a:rPr lang="en-US" sz="5600" dirty="0" err="1"/>
              <a:t>marginalised</a:t>
            </a:r>
            <a:r>
              <a:rPr lang="en-US" sz="5600" dirty="0"/>
              <a:t> youth, particularly LGBTI+ and persons with disabilities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5600" dirty="0"/>
              <a:t>Research will identify sectors with the greatest potential for youth employment. This evidence will guide investment partnerships in labour-intensive sectors, industrial development initiatives and public employment programmes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5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268651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E703E-0505-C6C2-EB6F-112BD21D0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957BE-35DA-7AF8-A2AE-EB3DD266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6" y="618931"/>
            <a:ext cx="7292468" cy="1330518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Core Economic Research Pillars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3EE55-3FA2-3966-8D05-4B6E4F1A1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136" y="1949449"/>
            <a:ext cx="7745315" cy="496186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400" b="1" dirty="0"/>
              <a:t>PILLAR 2: Youth Enterprise, Finance and Asset Formation</a:t>
            </a:r>
            <a:endParaRPr lang="en-US" sz="3400" dirty="0"/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Youth entrepreneurship in South Africa is often survivalist. The question is not whether youth are entrepreneurial, but whether they are well </a:t>
            </a:r>
            <a:r>
              <a:rPr lang="en-US" sz="2400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capitalised</a:t>
            </a:r>
            <a:r>
              <a:rPr lang="en-US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900" b="1" dirty="0"/>
              <a:t>Research Focus Areas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/>
              <a:t>Survivalist vs growth-oriented enterprises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/>
              <a:t>Access to credit and blended finance models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/>
              <a:t>Youth participation in value chains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/>
              <a:t>Cooperative and collective enterprise models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/>
              <a:t>Youth participation in public procurement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/>
              <a:t>Land access and agrarian youth participation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500" dirty="0"/>
              <a:t>This pillar directly supports investment in entrepreneurship development programmes. Research will </a:t>
            </a:r>
            <a:r>
              <a:rPr lang="en-US" sz="2500" dirty="0" err="1"/>
              <a:t>analyse</a:t>
            </a:r>
            <a:r>
              <a:rPr lang="en-US" sz="2500" dirty="0"/>
              <a:t> barriers facing youth-owned enterprises and inform the design of youth enterprise funds, financing partnerships and entrepreneurship programmes.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5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E67A81-96FD-7BAC-F12C-D17C2905F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" b="125"/>
          <a:stretch/>
        </p:blipFill>
        <p:spPr>
          <a:xfrm>
            <a:off x="8751067" y="10"/>
            <a:ext cx="3440934" cy="2285990"/>
          </a:xfrm>
          <a:custGeom>
            <a:avLst/>
            <a:gdLst/>
            <a:ahLst/>
            <a:cxnLst/>
            <a:rect l="l" t="t" r="r" b="b"/>
            <a:pathLst>
              <a:path w="3440934" h="2286000">
                <a:moveTo>
                  <a:pt x="172481" y="2232285"/>
                </a:moveTo>
                <a:lnTo>
                  <a:pt x="172531" y="2232737"/>
                </a:lnTo>
                <a:lnTo>
                  <a:pt x="172407" y="2233032"/>
                </a:lnTo>
                <a:cubicBezTo>
                  <a:pt x="172452" y="2232834"/>
                  <a:pt x="172808" y="2231800"/>
                  <a:pt x="172481" y="2232285"/>
                </a:cubicBezTo>
                <a:close/>
                <a:moveTo>
                  <a:pt x="18615" y="0"/>
                </a:moveTo>
                <a:lnTo>
                  <a:pt x="3440934" y="0"/>
                </a:lnTo>
                <a:lnTo>
                  <a:pt x="3440934" y="2286000"/>
                </a:lnTo>
                <a:lnTo>
                  <a:pt x="178765" y="2286000"/>
                </a:lnTo>
                <a:lnTo>
                  <a:pt x="174444" y="2250010"/>
                </a:lnTo>
                <a:lnTo>
                  <a:pt x="172531" y="2232737"/>
                </a:lnTo>
                <a:lnTo>
                  <a:pt x="174201" y="2228764"/>
                </a:lnTo>
                <a:cubicBezTo>
                  <a:pt x="177345" y="2221109"/>
                  <a:pt x="195223" y="2193427"/>
                  <a:pt x="191343" y="2186356"/>
                </a:cubicBezTo>
                <a:cubicBezTo>
                  <a:pt x="178219" y="2152642"/>
                  <a:pt x="168572" y="2171498"/>
                  <a:pt x="164067" y="2142065"/>
                </a:cubicBezTo>
                <a:cubicBezTo>
                  <a:pt x="160133" y="2108680"/>
                  <a:pt x="159859" y="2130285"/>
                  <a:pt x="146664" y="2089229"/>
                </a:cubicBezTo>
                <a:cubicBezTo>
                  <a:pt x="150478" y="2084435"/>
                  <a:pt x="154800" y="2063293"/>
                  <a:pt x="152113" y="2054485"/>
                </a:cubicBezTo>
                <a:cubicBezTo>
                  <a:pt x="150513" y="2038242"/>
                  <a:pt x="152449" y="2036605"/>
                  <a:pt x="144880" y="2020593"/>
                </a:cubicBezTo>
                <a:cubicBezTo>
                  <a:pt x="150732" y="2023165"/>
                  <a:pt x="151291" y="1972155"/>
                  <a:pt x="157720" y="1979286"/>
                </a:cubicBezTo>
                <a:cubicBezTo>
                  <a:pt x="162030" y="1968351"/>
                  <a:pt x="153186" y="1963668"/>
                  <a:pt x="156833" y="1952854"/>
                </a:cubicBezTo>
                <a:cubicBezTo>
                  <a:pt x="156957" y="1940918"/>
                  <a:pt x="151341" y="1960059"/>
                  <a:pt x="149917" y="1946946"/>
                </a:cubicBezTo>
                <a:lnTo>
                  <a:pt x="153743" y="1875565"/>
                </a:lnTo>
                <a:cubicBezTo>
                  <a:pt x="149772" y="1866223"/>
                  <a:pt x="150846" y="1858473"/>
                  <a:pt x="153507" y="1850807"/>
                </a:cubicBezTo>
                <a:cubicBezTo>
                  <a:pt x="151112" y="1828667"/>
                  <a:pt x="173586" y="1811973"/>
                  <a:pt x="173799" y="1786925"/>
                </a:cubicBezTo>
                <a:cubicBezTo>
                  <a:pt x="168188" y="1760165"/>
                  <a:pt x="157236" y="1742030"/>
                  <a:pt x="157426" y="1715265"/>
                </a:cubicBezTo>
                <a:cubicBezTo>
                  <a:pt x="147202" y="1689354"/>
                  <a:pt x="168916" y="1697216"/>
                  <a:pt x="167109" y="1674793"/>
                </a:cubicBezTo>
                <a:cubicBezTo>
                  <a:pt x="157138" y="1638671"/>
                  <a:pt x="174193" y="1675326"/>
                  <a:pt x="168434" y="1619050"/>
                </a:cubicBezTo>
                <a:cubicBezTo>
                  <a:pt x="166922" y="1615926"/>
                  <a:pt x="156527" y="1609033"/>
                  <a:pt x="158412" y="1609679"/>
                </a:cubicBezTo>
                <a:cubicBezTo>
                  <a:pt x="157079" y="1597353"/>
                  <a:pt x="177090" y="1561235"/>
                  <a:pt x="173964" y="1543700"/>
                </a:cubicBezTo>
                <a:cubicBezTo>
                  <a:pt x="177333" y="1508983"/>
                  <a:pt x="167634" y="1492719"/>
                  <a:pt x="167811" y="1467670"/>
                </a:cubicBezTo>
                <a:cubicBezTo>
                  <a:pt x="172477" y="1438484"/>
                  <a:pt x="177359" y="1421247"/>
                  <a:pt x="188428" y="1369969"/>
                </a:cubicBezTo>
                <a:lnTo>
                  <a:pt x="217496" y="1196801"/>
                </a:lnTo>
                <a:cubicBezTo>
                  <a:pt x="245293" y="1130831"/>
                  <a:pt x="218387" y="1051919"/>
                  <a:pt x="216976" y="1013447"/>
                </a:cubicBezTo>
                <a:cubicBezTo>
                  <a:pt x="205168" y="998657"/>
                  <a:pt x="215132" y="984657"/>
                  <a:pt x="209028" y="965967"/>
                </a:cubicBezTo>
                <a:cubicBezTo>
                  <a:pt x="202413" y="923668"/>
                  <a:pt x="186505" y="882644"/>
                  <a:pt x="188665" y="826635"/>
                </a:cubicBezTo>
                <a:cubicBezTo>
                  <a:pt x="154241" y="805031"/>
                  <a:pt x="166790" y="738356"/>
                  <a:pt x="143158" y="687408"/>
                </a:cubicBezTo>
                <a:cubicBezTo>
                  <a:pt x="136288" y="657129"/>
                  <a:pt x="147156" y="607330"/>
                  <a:pt x="128870" y="598473"/>
                </a:cubicBezTo>
                <a:cubicBezTo>
                  <a:pt x="137949" y="583359"/>
                  <a:pt x="119601" y="571975"/>
                  <a:pt x="116513" y="556793"/>
                </a:cubicBezTo>
                <a:cubicBezTo>
                  <a:pt x="121944" y="543862"/>
                  <a:pt x="115534" y="538383"/>
                  <a:pt x="113103" y="527393"/>
                </a:cubicBezTo>
                <a:cubicBezTo>
                  <a:pt x="116712" y="521931"/>
                  <a:pt x="115528" y="512540"/>
                  <a:pt x="110358" y="509836"/>
                </a:cubicBezTo>
                <a:cubicBezTo>
                  <a:pt x="99665" y="515528"/>
                  <a:pt x="101869" y="482263"/>
                  <a:pt x="93922" y="480624"/>
                </a:cubicBezTo>
                <a:cubicBezTo>
                  <a:pt x="90364" y="461815"/>
                  <a:pt x="91658" y="378414"/>
                  <a:pt x="77901" y="365726"/>
                </a:cubicBezTo>
                <a:cubicBezTo>
                  <a:pt x="68104" y="327965"/>
                  <a:pt x="82000" y="270503"/>
                  <a:pt x="79978" y="254235"/>
                </a:cubicBezTo>
                <a:cubicBezTo>
                  <a:pt x="100822" y="235742"/>
                  <a:pt x="33401" y="163109"/>
                  <a:pt x="25016" y="94011"/>
                </a:cubicBezTo>
                <a:cubicBezTo>
                  <a:pt x="26229" y="84459"/>
                  <a:pt x="25686" y="79476"/>
                  <a:pt x="20299" y="77502"/>
                </a:cubicBezTo>
                <a:cubicBezTo>
                  <a:pt x="17891" y="68655"/>
                  <a:pt x="14563" y="55480"/>
                  <a:pt x="10477" y="39898"/>
                </a:cubicBezTo>
                <a:lnTo>
                  <a:pt x="0" y="1915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116404-FE98-A565-0757-DB3996695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" b="935"/>
          <a:stretch/>
        </p:blipFill>
        <p:spPr>
          <a:xfrm>
            <a:off x="8695498" y="2286000"/>
            <a:ext cx="3496503" cy="2286000"/>
          </a:xfrm>
          <a:custGeom>
            <a:avLst/>
            <a:gdLst/>
            <a:ahLst/>
            <a:cxnLst/>
            <a:rect l="l" t="t" r="r" b="b"/>
            <a:pathLst>
              <a:path w="3496503" h="2286000">
                <a:moveTo>
                  <a:pt x="234334" y="0"/>
                </a:moveTo>
                <a:lnTo>
                  <a:pt x="3496503" y="0"/>
                </a:lnTo>
                <a:lnTo>
                  <a:pt x="3496503" y="2286000"/>
                </a:lnTo>
                <a:lnTo>
                  <a:pt x="3613" y="2286000"/>
                </a:lnTo>
                <a:lnTo>
                  <a:pt x="4396" y="2270265"/>
                </a:lnTo>
                <a:cubicBezTo>
                  <a:pt x="4106" y="2264862"/>
                  <a:pt x="2924" y="2261078"/>
                  <a:pt x="0" y="2260767"/>
                </a:cubicBezTo>
                <a:lnTo>
                  <a:pt x="6766" y="2236182"/>
                </a:lnTo>
                <a:lnTo>
                  <a:pt x="20683" y="2223768"/>
                </a:lnTo>
                <a:cubicBezTo>
                  <a:pt x="21224" y="2219117"/>
                  <a:pt x="9918" y="2214114"/>
                  <a:pt x="9373" y="2208586"/>
                </a:cubicBezTo>
                <a:cubicBezTo>
                  <a:pt x="4738" y="2194984"/>
                  <a:pt x="10418" y="2173804"/>
                  <a:pt x="10075" y="2154649"/>
                </a:cubicBezTo>
                <a:lnTo>
                  <a:pt x="16259" y="2145853"/>
                </a:lnTo>
                <a:lnTo>
                  <a:pt x="11033" y="2117141"/>
                </a:lnTo>
                <a:lnTo>
                  <a:pt x="11986" y="2053936"/>
                </a:lnTo>
                <a:lnTo>
                  <a:pt x="10583" y="2045434"/>
                </a:lnTo>
                <a:cubicBezTo>
                  <a:pt x="11282" y="2042276"/>
                  <a:pt x="181" y="2038711"/>
                  <a:pt x="937" y="2034990"/>
                </a:cubicBezTo>
                <a:lnTo>
                  <a:pt x="15114" y="2023110"/>
                </a:lnTo>
                <a:cubicBezTo>
                  <a:pt x="15743" y="2013526"/>
                  <a:pt x="19078" y="1985878"/>
                  <a:pt x="19941" y="1977488"/>
                </a:cubicBezTo>
                <a:cubicBezTo>
                  <a:pt x="20060" y="1975917"/>
                  <a:pt x="20179" y="1974346"/>
                  <a:pt x="20296" y="1972774"/>
                </a:cubicBezTo>
                <a:lnTo>
                  <a:pt x="31316" y="1942643"/>
                </a:lnTo>
                <a:cubicBezTo>
                  <a:pt x="37425" y="1919203"/>
                  <a:pt x="50453" y="1862289"/>
                  <a:pt x="56947" y="1832134"/>
                </a:cubicBezTo>
                <a:cubicBezTo>
                  <a:pt x="52894" y="1805090"/>
                  <a:pt x="69291" y="1783336"/>
                  <a:pt x="66473" y="1761713"/>
                </a:cubicBezTo>
                <a:cubicBezTo>
                  <a:pt x="70558" y="1734434"/>
                  <a:pt x="77296" y="1712419"/>
                  <a:pt x="81460" y="1694779"/>
                </a:cubicBezTo>
                <a:cubicBezTo>
                  <a:pt x="83201" y="1691851"/>
                  <a:pt x="90092" y="1659258"/>
                  <a:pt x="91453" y="1655871"/>
                </a:cubicBezTo>
                <a:cubicBezTo>
                  <a:pt x="95191" y="1636504"/>
                  <a:pt x="95447" y="1644218"/>
                  <a:pt x="101271" y="1611464"/>
                </a:cubicBezTo>
                <a:cubicBezTo>
                  <a:pt x="107232" y="1583980"/>
                  <a:pt x="109653" y="1555768"/>
                  <a:pt x="115918" y="1525131"/>
                </a:cubicBezTo>
                <a:cubicBezTo>
                  <a:pt x="124353" y="1492600"/>
                  <a:pt x="122211" y="1473342"/>
                  <a:pt x="125775" y="1460539"/>
                </a:cubicBezTo>
                <a:cubicBezTo>
                  <a:pt x="136106" y="1433637"/>
                  <a:pt x="127852" y="1425291"/>
                  <a:pt x="126873" y="1384274"/>
                </a:cubicBezTo>
                <a:cubicBezTo>
                  <a:pt x="133737" y="1352753"/>
                  <a:pt x="131247" y="1319027"/>
                  <a:pt x="144248" y="1294980"/>
                </a:cubicBezTo>
                <a:cubicBezTo>
                  <a:pt x="143106" y="1291836"/>
                  <a:pt x="142383" y="1288469"/>
                  <a:pt x="141961" y="1284960"/>
                </a:cubicBezTo>
                <a:cubicBezTo>
                  <a:pt x="141807" y="1281537"/>
                  <a:pt x="141652" y="1278114"/>
                  <a:pt x="141497" y="1274692"/>
                </a:cubicBezTo>
                <a:lnTo>
                  <a:pt x="142074" y="1273742"/>
                </a:lnTo>
                <a:cubicBezTo>
                  <a:pt x="142731" y="1263061"/>
                  <a:pt x="144799" y="1221141"/>
                  <a:pt x="145443" y="1210604"/>
                </a:cubicBezTo>
                <a:lnTo>
                  <a:pt x="145939" y="1210516"/>
                </a:lnTo>
                <a:cubicBezTo>
                  <a:pt x="147057" y="1207748"/>
                  <a:pt x="148708" y="1200510"/>
                  <a:pt x="152146" y="1193997"/>
                </a:cubicBezTo>
                <a:cubicBezTo>
                  <a:pt x="155856" y="1183479"/>
                  <a:pt x="164871" y="1159395"/>
                  <a:pt x="168198" y="1147411"/>
                </a:cubicBezTo>
                <a:lnTo>
                  <a:pt x="183535" y="1125901"/>
                </a:lnTo>
                <a:lnTo>
                  <a:pt x="179302" y="1105015"/>
                </a:lnTo>
                <a:cubicBezTo>
                  <a:pt x="177427" y="1088995"/>
                  <a:pt x="183476" y="1087934"/>
                  <a:pt x="188150" y="1068360"/>
                </a:cubicBezTo>
                <a:cubicBezTo>
                  <a:pt x="185665" y="1058736"/>
                  <a:pt x="176420" y="1052359"/>
                  <a:pt x="180132" y="1046638"/>
                </a:cubicBezTo>
                <a:cubicBezTo>
                  <a:pt x="181056" y="1026408"/>
                  <a:pt x="198829" y="1009747"/>
                  <a:pt x="202718" y="987934"/>
                </a:cubicBezTo>
                <a:cubicBezTo>
                  <a:pt x="201197" y="962487"/>
                  <a:pt x="211172" y="952942"/>
                  <a:pt x="215291" y="929621"/>
                </a:cubicBezTo>
                <a:cubicBezTo>
                  <a:pt x="209930" y="906521"/>
                  <a:pt x="224528" y="915000"/>
                  <a:pt x="229290" y="903908"/>
                </a:cubicBezTo>
                <a:lnTo>
                  <a:pt x="230029" y="900578"/>
                </a:lnTo>
                <a:lnTo>
                  <a:pt x="228646" y="854063"/>
                </a:lnTo>
                <a:cubicBezTo>
                  <a:pt x="234851" y="848408"/>
                  <a:pt x="228954" y="820026"/>
                  <a:pt x="240038" y="824287"/>
                </a:cubicBezTo>
                <a:cubicBezTo>
                  <a:pt x="242249" y="809308"/>
                  <a:pt x="241673" y="775478"/>
                  <a:pt x="241912" y="764190"/>
                </a:cubicBezTo>
                <a:cubicBezTo>
                  <a:pt x="241766" y="761646"/>
                  <a:pt x="241619" y="759103"/>
                  <a:pt x="241473" y="756558"/>
                </a:cubicBezTo>
                <a:lnTo>
                  <a:pt x="240145" y="754270"/>
                </a:lnTo>
                <a:cubicBezTo>
                  <a:pt x="239378" y="751871"/>
                  <a:pt x="239144" y="748528"/>
                  <a:pt x="240106" y="743071"/>
                </a:cubicBezTo>
                <a:lnTo>
                  <a:pt x="240556" y="741834"/>
                </a:lnTo>
                <a:cubicBezTo>
                  <a:pt x="239764" y="738704"/>
                  <a:pt x="237828" y="696921"/>
                  <a:pt x="237972" y="678244"/>
                </a:cubicBezTo>
                <a:cubicBezTo>
                  <a:pt x="247782" y="647903"/>
                  <a:pt x="227131" y="663568"/>
                  <a:pt x="229993" y="629773"/>
                </a:cubicBezTo>
                <a:cubicBezTo>
                  <a:pt x="229544" y="591552"/>
                  <a:pt x="239252" y="564992"/>
                  <a:pt x="239462" y="539841"/>
                </a:cubicBezTo>
                <a:cubicBezTo>
                  <a:pt x="238623" y="528031"/>
                  <a:pt x="238173" y="441859"/>
                  <a:pt x="242683" y="448956"/>
                </a:cubicBezTo>
                <a:cubicBezTo>
                  <a:pt x="243255" y="418452"/>
                  <a:pt x="244219" y="373783"/>
                  <a:pt x="242896" y="356821"/>
                </a:cubicBezTo>
                <a:cubicBezTo>
                  <a:pt x="242719" y="353610"/>
                  <a:pt x="234923" y="350399"/>
                  <a:pt x="234747" y="347187"/>
                </a:cubicBezTo>
                <a:cubicBezTo>
                  <a:pt x="244704" y="325468"/>
                  <a:pt x="242593" y="337207"/>
                  <a:pt x="243310" y="314607"/>
                </a:cubicBezTo>
                <a:cubicBezTo>
                  <a:pt x="241669" y="297647"/>
                  <a:pt x="250872" y="309332"/>
                  <a:pt x="249229" y="292372"/>
                </a:cubicBezTo>
                <a:cubicBezTo>
                  <a:pt x="220320" y="258295"/>
                  <a:pt x="245189" y="235217"/>
                  <a:pt x="233505" y="189449"/>
                </a:cubicBezTo>
                <a:lnTo>
                  <a:pt x="232734" y="119205"/>
                </a:lnTo>
                <a:cubicBezTo>
                  <a:pt x="232883" y="113125"/>
                  <a:pt x="230979" y="106701"/>
                  <a:pt x="234365" y="102821"/>
                </a:cubicBezTo>
                <a:cubicBezTo>
                  <a:pt x="235226" y="89557"/>
                  <a:pt x="237218" y="59178"/>
                  <a:pt x="237903" y="39622"/>
                </a:cubicBezTo>
                <a:cubicBezTo>
                  <a:pt x="237508" y="29839"/>
                  <a:pt x="236214" y="16537"/>
                  <a:pt x="234680" y="2881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15E4E9-E17E-9E99-A551-E85C42E445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21" r="-5" b="-5"/>
          <a:stretch>
            <a:fillRect/>
          </a:stretch>
        </p:blipFill>
        <p:spPr>
          <a:xfrm>
            <a:off x="8689022" y="4572000"/>
            <a:ext cx="3502979" cy="2286000"/>
          </a:xfrm>
          <a:custGeom>
            <a:avLst/>
            <a:gdLst/>
            <a:ahLst/>
            <a:cxnLst/>
            <a:rect l="l" t="t" r="r" b="b"/>
            <a:pathLst>
              <a:path w="3502979" h="2286000">
                <a:moveTo>
                  <a:pt x="10089" y="0"/>
                </a:moveTo>
                <a:lnTo>
                  <a:pt x="3502979" y="0"/>
                </a:lnTo>
                <a:lnTo>
                  <a:pt x="3502979" y="2286000"/>
                </a:lnTo>
                <a:lnTo>
                  <a:pt x="154969" y="2286000"/>
                </a:lnTo>
                <a:lnTo>
                  <a:pt x="154933" y="2285999"/>
                </a:lnTo>
                <a:cubicBezTo>
                  <a:pt x="154939" y="2285919"/>
                  <a:pt x="154948" y="2285839"/>
                  <a:pt x="154956" y="2285759"/>
                </a:cubicBezTo>
                <a:lnTo>
                  <a:pt x="157817" y="2280128"/>
                </a:lnTo>
                <a:lnTo>
                  <a:pt x="152413" y="2258335"/>
                </a:lnTo>
                <a:cubicBezTo>
                  <a:pt x="150528" y="2247599"/>
                  <a:pt x="149279" y="2236301"/>
                  <a:pt x="148708" y="2224706"/>
                </a:cubicBezTo>
                <a:cubicBezTo>
                  <a:pt x="152516" y="2222105"/>
                  <a:pt x="147106" y="2213005"/>
                  <a:pt x="146036" y="2208724"/>
                </a:cubicBezTo>
                <a:cubicBezTo>
                  <a:pt x="148522" y="2208679"/>
                  <a:pt x="149715" y="2199194"/>
                  <a:pt x="147657" y="2195828"/>
                </a:cubicBezTo>
                <a:cubicBezTo>
                  <a:pt x="138768" y="2125090"/>
                  <a:pt x="161998" y="2164893"/>
                  <a:pt x="148068" y="2122444"/>
                </a:cubicBezTo>
                <a:cubicBezTo>
                  <a:pt x="147343" y="2115342"/>
                  <a:pt x="148590" y="2110013"/>
                  <a:pt x="150648" y="2105568"/>
                </a:cubicBezTo>
                <a:lnTo>
                  <a:pt x="155787" y="2097570"/>
                </a:lnTo>
                <a:lnTo>
                  <a:pt x="153954" y="2091304"/>
                </a:lnTo>
                <a:cubicBezTo>
                  <a:pt x="153810" y="2067650"/>
                  <a:pt x="159078" y="2060678"/>
                  <a:pt x="153772" y="2046915"/>
                </a:cubicBezTo>
                <a:cubicBezTo>
                  <a:pt x="164801" y="2026580"/>
                  <a:pt x="154871" y="2033427"/>
                  <a:pt x="153183" y="2017960"/>
                </a:cubicBezTo>
                <a:cubicBezTo>
                  <a:pt x="150985" y="2005758"/>
                  <a:pt x="146752" y="2028159"/>
                  <a:pt x="146128" y="2016200"/>
                </a:cubicBezTo>
                <a:cubicBezTo>
                  <a:pt x="148976" y="2003262"/>
                  <a:pt x="140132" y="2003871"/>
                  <a:pt x="143614" y="1990415"/>
                </a:cubicBezTo>
                <a:cubicBezTo>
                  <a:pt x="150276" y="1993685"/>
                  <a:pt x="142322" y="1963865"/>
                  <a:pt x="148142" y="1962939"/>
                </a:cubicBezTo>
                <a:cubicBezTo>
                  <a:pt x="139821" y="1951510"/>
                  <a:pt x="150073" y="1945769"/>
                  <a:pt x="147508" y="1930552"/>
                </a:cubicBezTo>
                <a:cubicBezTo>
                  <a:pt x="144359" y="1923385"/>
                  <a:pt x="143818" y="1918215"/>
                  <a:pt x="147206" y="1911172"/>
                </a:cubicBezTo>
                <a:cubicBezTo>
                  <a:pt x="131877" y="1878161"/>
                  <a:pt x="146519" y="1891201"/>
                  <a:pt x="140623" y="1860308"/>
                </a:cubicBezTo>
                <a:cubicBezTo>
                  <a:pt x="134425" y="1833694"/>
                  <a:pt x="130403" y="1803523"/>
                  <a:pt x="115600" y="1777782"/>
                </a:cubicBezTo>
                <a:cubicBezTo>
                  <a:pt x="111409" y="1773057"/>
                  <a:pt x="109821" y="1761456"/>
                  <a:pt x="112056" y="1751872"/>
                </a:cubicBezTo>
                <a:cubicBezTo>
                  <a:pt x="112440" y="1750225"/>
                  <a:pt x="112926" y="1748698"/>
                  <a:pt x="113499" y="1747342"/>
                </a:cubicBezTo>
                <a:cubicBezTo>
                  <a:pt x="111234" y="1725088"/>
                  <a:pt x="101120" y="1643694"/>
                  <a:pt x="98470" y="1618347"/>
                </a:cubicBezTo>
                <a:cubicBezTo>
                  <a:pt x="103856" y="1616296"/>
                  <a:pt x="94136" y="1603478"/>
                  <a:pt x="97590" y="1595269"/>
                </a:cubicBezTo>
                <a:cubicBezTo>
                  <a:pt x="100620" y="1589389"/>
                  <a:pt x="98377" y="1584128"/>
                  <a:pt x="98140" y="1577986"/>
                </a:cubicBezTo>
                <a:cubicBezTo>
                  <a:pt x="100521" y="1569894"/>
                  <a:pt x="96220" y="1543501"/>
                  <a:pt x="93133" y="1536621"/>
                </a:cubicBezTo>
                <a:cubicBezTo>
                  <a:pt x="82411" y="1520178"/>
                  <a:pt x="90374" y="1482816"/>
                  <a:pt x="82158" y="1469154"/>
                </a:cubicBezTo>
                <a:cubicBezTo>
                  <a:pt x="80954" y="1464197"/>
                  <a:pt x="80466" y="1459348"/>
                  <a:pt x="80424" y="1454586"/>
                </a:cubicBezTo>
                <a:lnTo>
                  <a:pt x="81328" y="1441264"/>
                </a:lnTo>
                <a:lnTo>
                  <a:pt x="83625" y="1437478"/>
                </a:lnTo>
                <a:cubicBezTo>
                  <a:pt x="83435" y="1434764"/>
                  <a:pt x="83246" y="1432049"/>
                  <a:pt x="83056" y="1429335"/>
                </a:cubicBezTo>
                <a:cubicBezTo>
                  <a:pt x="83172" y="1428557"/>
                  <a:pt x="83291" y="1427781"/>
                  <a:pt x="83407" y="1427003"/>
                </a:cubicBezTo>
                <a:cubicBezTo>
                  <a:pt x="84084" y="1422546"/>
                  <a:pt x="84674" y="1418148"/>
                  <a:pt x="84906" y="1413794"/>
                </a:cubicBezTo>
                <a:cubicBezTo>
                  <a:pt x="73390" y="1419520"/>
                  <a:pt x="84992" y="1377705"/>
                  <a:pt x="75678" y="1389757"/>
                </a:cubicBezTo>
                <a:cubicBezTo>
                  <a:pt x="74957" y="1366832"/>
                  <a:pt x="66282" y="1384318"/>
                  <a:pt x="74551" y="1356760"/>
                </a:cubicBezTo>
                <a:cubicBezTo>
                  <a:pt x="72160" y="1327675"/>
                  <a:pt x="66061" y="1251589"/>
                  <a:pt x="61331" y="1215246"/>
                </a:cubicBezTo>
                <a:cubicBezTo>
                  <a:pt x="48696" y="1178057"/>
                  <a:pt x="52517" y="1164292"/>
                  <a:pt x="46176" y="1138699"/>
                </a:cubicBezTo>
                <a:cubicBezTo>
                  <a:pt x="43091" y="1088911"/>
                  <a:pt x="27949" y="1091674"/>
                  <a:pt x="39077" y="1069753"/>
                </a:cubicBezTo>
                <a:cubicBezTo>
                  <a:pt x="36360" y="1036358"/>
                  <a:pt x="22533" y="1065337"/>
                  <a:pt x="27015" y="1030325"/>
                </a:cubicBezTo>
                <a:cubicBezTo>
                  <a:pt x="25199" y="1029239"/>
                  <a:pt x="7014" y="1004953"/>
                  <a:pt x="5711" y="1002694"/>
                </a:cubicBezTo>
                <a:lnTo>
                  <a:pt x="4782" y="959024"/>
                </a:lnTo>
                <a:lnTo>
                  <a:pt x="4956" y="955844"/>
                </a:lnTo>
                <a:lnTo>
                  <a:pt x="0" y="935724"/>
                </a:lnTo>
                <a:lnTo>
                  <a:pt x="396" y="935045"/>
                </a:lnTo>
                <a:cubicBezTo>
                  <a:pt x="1170" y="933065"/>
                  <a:pt x="1530" y="930734"/>
                  <a:pt x="1027" y="927619"/>
                </a:cubicBezTo>
                <a:cubicBezTo>
                  <a:pt x="2171" y="918238"/>
                  <a:pt x="7071" y="890403"/>
                  <a:pt x="7257" y="878755"/>
                </a:cubicBezTo>
                <a:cubicBezTo>
                  <a:pt x="5425" y="872157"/>
                  <a:pt x="3693" y="865113"/>
                  <a:pt x="2142" y="857732"/>
                </a:cubicBezTo>
                <a:lnTo>
                  <a:pt x="1365" y="798432"/>
                </a:lnTo>
                <a:lnTo>
                  <a:pt x="10445" y="736329"/>
                </a:lnTo>
                <a:cubicBezTo>
                  <a:pt x="10644" y="713358"/>
                  <a:pt x="14017" y="693468"/>
                  <a:pt x="11638" y="674025"/>
                </a:cubicBezTo>
                <a:cubicBezTo>
                  <a:pt x="14263" y="666128"/>
                  <a:pt x="7702" y="658684"/>
                  <a:pt x="3774" y="651467"/>
                </a:cubicBezTo>
                <a:cubicBezTo>
                  <a:pt x="5085" y="630031"/>
                  <a:pt x="18313" y="624842"/>
                  <a:pt x="13938" y="611257"/>
                </a:cubicBezTo>
                <a:cubicBezTo>
                  <a:pt x="23010" y="599213"/>
                  <a:pt x="19548" y="598502"/>
                  <a:pt x="16950" y="592841"/>
                </a:cubicBezTo>
                <a:cubicBezTo>
                  <a:pt x="16888" y="592573"/>
                  <a:pt x="16826" y="592303"/>
                  <a:pt x="16764" y="592034"/>
                </a:cubicBezTo>
                <a:lnTo>
                  <a:pt x="18062" y="590387"/>
                </a:lnTo>
                <a:lnTo>
                  <a:pt x="18662" y="586980"/>
                </a:lnTo>
                <a:cubicBezTo>
                  <a:pt x="18533" y="583880"/>
                  <a:pt x="18403" y="580781"/>
                  <a:pt x="18274" y="577681"/>
                </a:cubicBezTo>
                <a:cubicBezTo>
                  <a:pt x="18115" y="576515"/>
                  <a:pt x="17955" y="575348"/>
                  <a:pt x="17796" y="574183"/>
                </a:cubicBezTo>
                <a:cubicBezTo>
                  <a:pt x="17589" y="571773"/>
                  <a:pt x="17612" y="570172"/>
                  <a:pt x="17805" y="569065"/>
                </a:cubicBezTo>
                <a:lnTo>
                  <a:pt x="17912" y="568936"/>
                </a:lnTo>
                <a:cubicBezTo>
                  <a:pt x="17845" y="567338"/>
                  <a:pt x="29209" y="573362"/>
                  <a:pt x="29143" y="571763"/>
                </a:cubicBezTo>
                <a:cubicBezTo>
                  <a:pt x="28562" y="563674"/>
                  <a:pt x="16337" y="548181"/>
                  <a:pt x="15392" y="540689"/>
                </a:cubicBezTo>
                <a:cubicBezTo>
                  <a:pt x="21346" y="534352"/>
                  <a:pt x="14313" y="506665"/>
                  <a:pt x="25536" y="509696"/>
                </a:cubicBezTo>
                <a:cubicBezTo>
                  <a:pt x="24595" y="499588"/>
                  <a:pt x="19934" y="493475"/>
                  <a:pt x="27295" y="496878"/>
                </a:cubicBezTo>
                <a:cubicBezTo>
                  <a:pt x="27196" y="493551"/>
                  <a:pt x="27823" y="491500"/>
                  <a:pt x="28803" y="490032"/>
                </a:cubicBezTo>
                <a:lnTo>
                  <a:pt x="29265" y="489607"/>
                </a:lnTo>
                <a:cubicBezTo>
                  <a:pt x="28500" y="481587"/>
                  <a:pt x="25372" y="452075"/>
                  <a:pt x="24211" y="441905"/>
                </a:cubicBezTo>
                <a:cubicBezTo>
                  <a:pt x="23574" y="437467"/>
                  <a:pt x="22937" y="433030"/>
                  <a:pt x="22300" y="428592"/>
                </a:cubicBezTo>
                <a:lnTo>
                  <a:pt x="22699" y="427306"/>
                </a:lnTo>
                <a:lnTo>
                  <a:pt x="28219" y="418090"/>
                </a:lnTo>
                <a:cubicBezTo>
                  <a:pt x="27250" y="415121"/>
                  <a:pt x="18397" y="412494"/>
                  <a:pt x="16799" y="410365"/>
                </a:cubicBezTo>
                <a:cubicBezTo>
                  <a:pt x="25342" y="378983"/>
                  <a:pt x="17525" y="349373"/>
                  <a:pt x="19002" y="315310"/>
                </a:cubicBezTo>
                <a:cubicBezTo>
                  <a:pt x="15978" y="276813"/>
                  <a:pt x="16726" y="257569"/>
                  <a:pt x="14356" y="235298"/>
                </a:cubicBezTo>
                <a:cubicBezTo>
                  <a:pt x="14223" y="231626"/>
                  <a:pt x="13137" y="201873"/>
                  <a:pt x="17876" y="207989"/>
                </a:cubicBezTo>
                <a:cubicBezTo>
                  <a:pt x="17051" y="174826"/>
                  <a:pt x="20805" y="126304"/>
                  <a:pt x="19885" y="92237"/>
                </a:cubicBezTo>
                <a:cubicBezTo>
                  <a:pt x="31141" y="70340"/>
                  <a:pt x="10251" y="49317"/>
                  <a:pt x="12357" y="26606"/>
                </a:cubicBezTo>
                <a:cubicBezTo>
                  <a:pt x="7176" y="29713"/>
                  <a:pt x="8629" y="17064"/>
                  <a:pt x="9916" y="34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40100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951F7-ECA0-D2DF-C419-829130966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92756-0095-E5A1-1841-2494F0E0D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6" y="618931"/>
            <a:ext cx="7261784" cy="13305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Core Economic Research Pillars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C54E5-10CE-3033-28EA-542FE705C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64" y="1853180"/>
            <a:ext cx="7709779" cy="46274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500" b="1" dirty="0"/>
              <a:t>PILLAR 3: Cost of Living, Inequality and Social Protection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Inflation is not neutral. Food, transport, rent and data costs affect youth differently.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900" b="1" dirty="0"/>
              <a:t>Research Focus Areas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Youth-specific inflation patterns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Transport burden for work seekers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Housing precarity among youth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Student debt and household support burdens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Distributional effects of VAT and indirect taxes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SRD and youth income support outcomes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Urban–rural consumption disparities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/>
              <a:t>This research can guide partnerships supporting youth transport subsidies, housing-linked employment programmes and social protection interventions.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03EA11-45D4-38AF-4C65-24F4D72A2D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8751067" y="10"/>
            <a:ext cx="3440934" cy="2285990"/>
          </a:xfrm>
          <a:custGeom>
            <a:avLst/>
            <a:gdLst/>
            <a:ahLst/>
            <a:cxnLst/>
            <a:rect l="l" t="t" r="r" b="b"/>
            <a:pathLst>
              <a:path w="3440934" h="2286000">
                <a:moveTo>
                  <a:pt x="172481" y="2232285"/>
                </a:moveTo>
                <a:lnTo>
                  <a:pt x="172531" y="2232737"/>
                </a:lnTo>
                <a:lnTo>
                  <a:pt x="172407" y="2233032"/>
                </a:lnTo>
                <a:cubicBezTo>
                  <a:pt x="172452" y="2232834"/>
                  <a:pt x="172808" y="2231800"/>
                  <a:pt x="172481" y="2232285"/>
                </a:cubicBezTo>
                <a:close/>
                <a:moveTo>
                  <a:pt x="18615" y="0"/>
                </a:moveTo>
                <a:lnTo>
                  <a:pt x="3440934" y="0"/>
                </a:lnTo>
                <a:lnTo>
                  <a:pt x="3440934" y="2286000"/>
                </a:lnTo>
                <a:lnTo>
                  <a:pt x="178765" y="2286000"/>
                </a:lnTo>
                <a:lnTo>
                  <a:pt x="174444" y="2250010"/>
                </a:lnTo>
                <a:lnTo>
                  <a:pt x="172531" y="2232737"/>
                </a:lnTo>
                <a:lnTo>
                  <a:pt x="174201" y="2228764"/>
                </a:lnTo>
                <a:cubicBezTo>
                  <a:pt x="177345" y="2221109"/>
                  <a:pt x="195223" y="2193427"/>
                  <a:pt x="191343" y="2186356"/>
                </a:cubicBezTo>
                <a:cubicBezTo>
                  <a:pt x="178219" y="2152642"/>
                  <a:pt x="168572" y="2171498"/>
                  <a:pt x="164067" y="2142065"/>
                </a:cubicBezTo>
                <a:cubicBezTo>
                  <a:pt x="160133" y="2108680"/>
                  <a:pt x="159859" y="2130285"/>
                  <a:pt x="146664" y="2089229"/>
                </a:cubicBezTo>
                <a:cubicBezTo>
                  <a:pt x="150478" y="2084435"/>
                  <a:pt x="154800" y="2063293"/>
                  <a:pt x="152113" y="2054485"/>
                </a:cubicBezTo>
                <a:cubicBezTo>
                  <a:pt x="150513" y="2038242"/>
                  <a:pt x="152449" y="2036605"/>
                  <a:pt x="144880" y="2020593"/>
                </a:cubicBezTo>
                <a:cubicBezTo>
                  <a:pt x="150732" y="2023165"/>
                  <a:pt x="151291" y="1972155"/>
                  <a:pt x="157720" y="1979286"/>
                </a:cubicBezTo>
                <a:cubicBezTo>
                  <a:pt x="162030" y="1968351"/>
                  <a:pt x="153186" y="1963668"/>
                  <a:pt x="156833" y="1952854"/>
                </a:cubicBezTo>
                <a:cubicBezTo>
                  <a:pt x="156957" y="1940918"/>
                  <a:pt x="151341" y="1960059"/>
                  <a:pt x="149917" y="1946946"/>
                </a:cubicBezTo>
                <a:lnTo>
                  <a:pt x="153743" y="1875565"/>
                </a:lnTo>
                <a:cubicBezTo>
                  <a:pt x="149772" y="1866223"/>
                  <a:pt x="150846" y="1858473"/>
                  <a:pt x="153507" y="1850807"/>
                </a:cubicBezTo>
                <a:cubicBezTo>
                  <a:pt x="151112" y="1828667"/>
                  <a:pt x="173586" y="1811973"/>
                  <a:pt x="173799" y="1786925"/>
                </a:cubicBezTo>
                <a:cubicBezTo>
                  <a:pt x="168188" y="1760165"/>
                  <a:pt x="157236" y="1742030"/>
                  <a:pt x="157426" y="1715265"/>
                </a:cubicBezTo>
                <a:cubicBezTo>
                  <a:pt x="147202" y="1689354"/>
                  <a:pt x="168916" y="1697216"/>
                  <a:pt x="167109" y="1674793"/>
                </a:cubicBezTo>
                <a:cubicBezTo>
                  <a:pt x="157138" y="1638671"/>
                  <a:pt x="174193" y="1675326"/>
                  <a:pt x="168434" y="1619050"/>
                </a:cubicBezTo>
                <a:cubicBezTo>
                  <a:pt x="166922" y="1615926"/>
                  <a:pt x="156527" y="1609033"/>
                  <a:pt x="158412" y="1609679"/>
                </a:cubicBezTo>
                <a:cubicBezTo>
                  <a:pt x="157079" y="1597353"/>
                  <a:pt x="177090" y="1561235"/>
                  <a:pt x="173964" y="1543700"/>
                </a:cubicBezTo>
                <a:cubicBezTo>
                  <a:pt x="177333" y="1508983"/>
                  <a:pt x="167634" y="1492719"/>
                  <a:pt x="167811" y="1467670"/>
                </a:cubicBezTo>
                <a:cubicBezTo>
                  <a:pt x="172477" y="1438484"/>
                  <a:pt x="177359" y="1421247"/>
                  <a:pt x="188428" y="1369969"/>
                </a:cubicBezTo>
                <a:lnTo>
                  <a:pt x="217496" y="1196801"/>
                </a:lnTo>
                <a:cubicBezTo>
                  <a:pt x="245293" y="1130831"/>
                  <a:pt x="218387" y="1051919"/>
                  <a:pt x="216976" y="1013447"/>
                </a:cubicBezTo>
                <a:cubicBezTo>
                  <a:pt x="205168" y="998657"/>
                  <a:pt x="215132" y="984657"/>
                  <a:pt x="209028" y="965967"/>
                </a:cubicBezTo>
                <a:cubicBezTo>
                  <a:pt x="202413" y="923668"/>
                  <a:pt x="186505" y="882644"/>
                  <a:pt x="188665" y="826635"/>
                </a:cubicBezTo>
                <a:cubicBezTo>
                  <a:pt x="154241" y="805031"/>
                  <a:pt x="166790" y="738356"/>
                  <a:pt x="143158" y="687408"/>
                </a:cubicBezTo>
                <a:cubicBezTo>
                  <a:pt x="136288" y="657129"/>
                  <a:pt x="147156" y="607330"/>
                  <a:pt x="128870" y="598473"/>
                </a:cubicBezTo>
                <a:cubicBezTo>
                  <a:pt x="137949" y="583359"/>
                  <a:pt x="119601" y="571975"/>
                  <a:pt x="116513" y="556793"/>
                </a:cubicBezTo>
                <a:cubicBezTo>
                  <a:pt x="121944" y="543862"/>
                  <a:pt x="115534" y="538383"/>
                  <a:pt x="113103" y="527393"/>
                </a:cubicBezTo>
                <a:cubicBezTo>
                  <a:pt x="116712" y="521931"/>
                  <a:pt x="115528" y="512540"/>
                  <a:pt x="110358" y="509836"/>
                </a:cubicBezTo>
                <a:cubicBezTo>
                  <a:pt x="99665" y="515528"/>
                  <a:pt x="101869" y="482263"/>
                  <a:pt x="93922" y="480624"/>
                </a:cubicBezTo>
                <a:cubicBezTo>
                  <a:pt x="90364" y="461815"/>
                  <a:pt x="91658" y="378414"/>
                  <a:pt x="77901" y="365726"/>
                </a:cubicBezTo>
                <a:cubicBezTo>
                  <a:pt x="68104" y="327965"/>
                  <a:pt x="82000" y="270503"/>
                  <a:pt x="79978" y="254235"/>
                </a:cubicBezTo>
                <a:cubicBezTo>
                  <a:pt x="100822" y="235742"/>
                  <a:pt x="33401" y="163109"/>
                  <a:pt x="25016" y="94011"/>
                </a:cubicBezTo>
                <a:cubicBezTo>
                  <a:pt x="26229" y="84459"/>
                  <a:pt x="25686" y="79476"/>
                  <a:pt x="20299" y="77502"/>
                </a:cubicBezTo>
                <a:cubicBezTo>
                  <a:pt x="17891" y="68655"/>
                  <a:pt x="14563" y="55480"/>
                  <a:pt x="10477" y="39898"/>
                </a:cubicBezTo>
                <a:lnTo>
                  <a:pt x="0" y="1915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A7DF9A-9342-75A7-9DF8-C556B64D5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3" r="7173"/>
          <a:stretch/>
        </p:blipFill>
        <p:spPr>
          <a:xfrm>
            <a:off x="8695498" y="2286000"/>
            <a:ext cx="3496503" cy="2286000"/>
          </a:xfrm>
          <a:custGeom>
            <a:avLst/>
            <a:gdLst/>
            <a:ahLst/>
            <a:cxnLst/>
            <a:rect l="l" t="t" r="r" b="b"/>
            <a:pathLst>
              <a:path w="3496503" h="2286000">
                <a:moveTo>
                  <a:pt x="234334" y="0"/>
                </a:moveTo>
                <a:lnTo>
                  <a:pt x="3496503" y="0"/>
                </a:lnTo>
                <a:lnTo>
                  <a:pt x="3496503" y="2286000"/>
                </a:lnTo>
                <a:lnTo>
                  <a:pt x="3613" y="2286000"/>
                </a:lnTo>
                <a:lnTo>
                  <a:pt x="4396" y="2270265"/>
                </a:lnTo>
                <a:cubicBezTo>
                  <a:pt x="4106" y="2264862"/>
                  <a:pt x="2924" y="2261078"/>
                  <a:pt x="0" y="2260767"/>
                </a:cubicBezTo>
                <a:lnTo>
                  <a:pt x="6766" y="2236182"/>
                </a:lnTo>
                <a:lnTo>
                  <a:pt x="20683" y="2223768"/>
                </a:lnTo>
                <a:cubicBezTo>
                  <a:pt x="21224" y="2219117"/>
                  <a:pt x="9918" y="2214114"/>
                  <a:pt x="9373" y="2208586"/>
                </a:cubicBezTo>
                <a:cubicBezTo>
                  <a:pt x="4738" y="2194984"/>
                  <a:pt x="10418" y="2173804"/>
                  <a:pt x="10075" y="2154649"/>
                </a:cubicBezTo>
                <a:lnTo>
                  <a:pt x="16259" y="2145853"/>
                </a:lnTo>
                <a:lnTo>
                  <a:pt x="11033" y="2117141"/>
                </a:lnTo>
                <a:lnTo>
                  <a:pt x="11986" y="2053936"/>
                </a:lnTo>
                <a:lnTo>
                  <a:pt x="10583" y="2045434"/>
                </a:lnTo>
                <a:cubicBezTo>
                  <a:pt x="11282" y="2042276"/>
                  <a:pt x="181" y="2038711"/>
                  <a:pt x="937" y="2034990"/>
                </a:cubicBezTo>
                <a:lnTo>
                  <a:pt x="15114" y="2023110"/>
                </a:lnTo>
                <a:cubicBezTo>
                  <a:pt x="15743" y="2013526"/>
                  <a:pt x="19078" y="1985878"/>
                  <a:pt x="19941" y="1977488"/>
                </a:cubicBezTo>
                <a:cubicBezTo>
                  <a:pt x="20060" y="1975917"/>
                  <a:pt x="20179" y="1974346"/>
                  <a:pt x="20296" y="1972774"/>
                </a:cubicBezTo>
                <a:lnTo>
                  <a:pt x="31316" y="1942643"/>
                </a:lnTo>
                <a:cubicBezTo>
                  <a:pt x="37425" y="1919203"/>
                  <a:pt x="50453" y="1862289"/>
                  <a:pt x="56947" y="1832134"/>
                </a:cubicBezTo>
                <a:cubicBezTo>
                  <a:pt x="52894" y="1805090"/>
                  <a:pt x="69291" y="1783336"/>
                  <a:pt x="66473" y="1761713"/>
                </a:cubicBezTo>
                <a:cubicBezTo>
                  <a:pt x="70558" y="1734434"/>
                  <a:pt x="77296" y="1712419"/>
                  <a:pt x="81460" y="1694779"/>
                </a:cubicBezTo>
                <a:cubicBezTo>
                  <a:pt x="83201" y="1691851"/>
                  <a:pt x="90092" y="1659258"/>
                  <a:pt x="91453" y="1655871"/>
                </a:cubicBezTo>
                <a:cubicBezTo>
                  <a:pt x="95191" y="1636504"/>
                  <a:pt x="95447" y="1644218"/>
                  <a:pt x="101271" y="1611464"/>
                </a:cubicBezTo>
                <a:cubicBezTo>
                  <a:pt x="107232" y="1583980"/>
                  <a:pt x="109653" y="1555768"/>
                  <a:pt x="115918" y="1525131"/>
                </a:cubicBezTo>
                <a:cubicBezTo>
                  <a:pt x="124353" y="1492600"/>
                  <a:pt x="122211" y="1473342"/>
                  <a:pt x="125775" y="1460539"/>
                </a:cubicBezTo>
                <a:cubicBezTo>
                  <a:pt x="136106" y="1433637"/>
                  <a:pt x="127852" y="1425291"/>
                  <a:pt x="126873" y="1384274"/>
                </a:cubicBezTo>
                <a:cubicBezTo>
                  <a:pt x="133737" y="1352753"/>
                  <a:pt x="131247" y="1319027"/>
                  <a:pt x="144248" y="1294980"/>
                </a:cubicBezTo>
                <a:cubicBezTo>
                  <a:pt x="143106" y="1291836"/>
                  <a:pt x="142383" y="1288469"/>
                  <a:pt x="141961" y="1284960"/>
                </a:cubicBezTo>
                <a:cubicBezTo>
                  <a:pt x="141807" y="1281537"/>
                  <a:pt x="141652" y="1278114"/>
                  <a:pt x="141497" y="1274692"/>
                </a:cubicBezTo>
                <a:lnTo>
                  <a:pt x="142074" y="1273742"/>
                </a:lnTo>
                <a:cubicBezTo>
                  <a:pt x="142731" y="1263061"/>
                  <a:pt x="144799" y="1221141"/>
                  <a:pt x="145443" y="1210604"/>
                </a:cubicBezTo>
                <a:lnTo>
                  <a:pt x="145939" y="1210516"/>
                </a:lnTo>
                <a:cubicBezTo>
                  <a:pt x="147057" y="1207748"/>
                  <a:pt x="148708" y="1200510"/>
                  <a:pt x="152146" y="1193997"/>
                </a:cubicBezTo>
                <a:cubicBezTo>
                  <a:pt x="155856" y="1183479"/>
                  <a:pt x="164871" y="1159395"/>
                  <a:pt x="168198" y="1147411"/>
                </a:cubicBezTo>
                <a:lnTo>
                  <a:pt x="183535" y="1125901"/>
                </a:lnTo>
                <a:lnTo>
                  <a:pt x="179302" y="1105015"/>
                </a:lnTo>
                <a:cubicBezTo>
                  <a:pt x="177427" y="1088995"/>
                  <a:pt x="183476" y="1087934"/>
                  <a:pt x="188150" y="1068360"/>
                </a:cubicBezTo>
                <a:cubicBezTo>
                  <a:pt x="185665" y="1058736"/>
                  <a:pt x="176420" y="1052359"/>
                  <a:pt x="180132" y="1046638"/>
                </a:cubicBezTo>
                <a:cubicBezTo>
                  <a:pt x="181056" y="1026408"/>
                  <a:pt x="198829" y="1009747"/>
                  <a:pt x="202718" y="987934"/>
                </a:cubicBezTo>
                <a:cubicBezTo>
                  <a:pt x="201197" y="962487"/>
                  <a:pt x="211172" y="952942"/>
                  <a:pt x="215291" y="929621"/>
                </a:cubicBezTo>
                <a:cubicBezTo>
                  <a:pt x="209930" y="906521"/>
                  <a:pt x="224528" y="915000"/>
                  <a:pt x="229290" y="903908"/>
                </a:cubicBezTo>
                <a:lnTo>
                  <a:pt x="230029" y="900578"/>
                </a:lnTo>
                <a:lnTo>
                  <a:pt x="228646" y="854063"/>
                </a:lnTo>
                <a:cubicBezTo>
                  <a:pt x="234851" y="848408"/>
                  <a:pt x="228954" y="820026"/>
                  <a:pt x="240038" y="824287"/>
                </a:cubicBezTo>
                <a:cubicBezTo>
                  <a:pt x="242249" y="809308"/>
                  <a:pt x="241673" y="775478"/>
                  <a:pt x="241912" y="764190"/>
                </a:cubicBezTo>
                <a:cubicBezTo>
                  <a:pt x="241766" y="761646"/>
                  <a:pt x="241619" y="759103"/>
                  <a:pt x="241473" y="756558"/>
                </a:cubicBezTo>
                <a:lnTo>
                  <a:pt x="240145" y="754270"/>
                </a:lnTo>
                <a:cubicBezTo>
                  <a:pt x="239378" y="751871"/>
                  <a:pt x="239144" y="748528"/>
                  <a:pt x="240106" y="743071"/>
                </a:cubicBezTo>
                <a:lnTo>
                  <a:pt x="240556" y="741834"/>
                </a:lnTo>
                <a:cubicBezTo>
                  <a:pt x="239764" y="738704"/>
                  <a:pt x="237828" y="696921"/>
                  <a:pt x="237972" y="678244"/>
                </a:cubicBezTo>
                <a:cubicBezTo>
                  <a:pt x="247782" y="647903"/>
                  <a:pt x="227131" y="663568"/>
                  <a:pt x="229993" y="629773"/>
                </a:cubicBezTo>
                <a:cubicBezTo>
                  <a:pt x="229544" y="591552"/>
                  <a:pt x="239252" y="564992"/>
                  <a:pt x="239462" y="539841"/>
                </a:cubicBezTo>
                <a:cubicBezTo>
                  <a:pt x="238623" y="528031"/>
                  <a:pt x="238173" y="441859"/>
                  <a:pt x="242683" y="448956"/>
                </a:cubicBezTo>
                <a:cubicBezTo>
                  <a:pt x="243255" y="418452"/>
                  <a:pt x="244219" y="373783"/>
                  <a:pt x="242896" y="356821"/>
                </a:cubicBezTo>
                <a:cubicBezTo>
                  <a:pt x="242719" y="353610"/>
                  <a:pt x="234923" y="350399"/>
                  <a:pt x="234747" y="347187"/>
                </a:cubicBezTo>
                <a:cubicBezTo>
                  <a:pt x="244704" y="325468"/>
                  <a:pt x="242593" y="337207"/>
                  <a:pt x="243310" y="314607"/>
                </a:cubicBezTo>
                <a:cubicBezTo>
                  <a:pt x="241669" y="297647"/>
                  <a:pt x="250872" y="309332"/>
                  <a:pt x="249229" y="292372"/>
                </a:cubicBezTo>
                <a:cubicBezTo>
                  <a:pt x="220320" y="258295"/>
                  <a:pt x="245189" y="235217"/>
                  <a:pt x="233505" y="189449"/>
                </a:cubicBezTo>
                <a:lnTo>
                  <a:pt x="232734" y="119205"/>
                </a:lnTo>
                <a:cubicBezTo>
                  <a:pt x="232883" y="113125"/>
                  <a:pt x="230979" y="106701"/>
                  <a:pt x="234365" y="102821"/>
                </a:cubicBezTo>
                <a:cubicBezTo>
                  <a:pt x="235226" y="89557"/>
                  <a:pt x="237218" y="59178"/>
                  <a:pt x="237903" y="39622"/>
                </a:cubicBezTo>
                <a:cubicBezTo>
                  <a:pt x="237508" y="29839"/>
                  <a:pt x="236214" y="16537"/>
                  <a:pt x="234680" y="2881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02722B-519F-5D60-92E9-A7EDA8A62F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0" r="6910"/>
          <a:stretch/>
        </p:blipFill>
        <p:spPr>
          <a:xfrm>
            <a:off x="8689022" y="4572000"/>
            <a:ext cx="3502979" cy="2286000"/>
          </a:xfrm>
          <a:custGeom>
            <a:avLst/>
            <a:gdLst/>
            <a:ahLst/>
            <a:cxnLst/>
            <a:rect l="l" t="t" r="r" b="b"/>
            <a:pathLst>
              <a:path w="3502979" h="2286000">
                <a:moveTo>
                  <a:pt x="10089" y="0"/>
                </a:moveTo>
                <a:lnTo>
                  <a:pt x="3502979" y="0"/>
                </a:lnTo>
                <a:lnTo>
                  <a:pt x="3502979" y="2286000"/>
                </a:lnTo>
                <a:lnTo>
                  <a:pt x="154969" y="2286000"/>
                </a:lnTo>
                <a:lnTo>
                  <a:pt x="154933" y="2285999"/>
                </a:lnTo>
                <a:cubicBezTo>
                  <a:pt x="154939" y="2285919"/>
                  <a:pt x="154948" y="2285839"/>
                  <a:pt x="154956" y="2285759"/>
                </a:cubicBezTo>
                <a:lnTo>
                  <a:pt x="157817" y="2280128"/>
                </a:lnTo>
                <a:lnTo>
                  <a:pt x="152413" y="2258335"/>
                </a:lnTo>
                <a:cubicBezTo>
                  <a:pt x="150528" y="2247599"/>
                  <a:pt x="149279" y="2236301"/>
                  <a:pt x="148708" y="2224706"/>
                </a:cubicBezTo>
                <a:cubicBezTo>
                  <a:pt x="152516" y="2222105"/>
                  <a:pt x="147106" y="2213005"/>
                  <a:pt x="146036" y="2208724"/>
                </a:cubicBezTo>
                <a:cubicBezTo>
                  <a:pt x="148522" y="2208679"/>
                  <a:pt x="149715" y="2199194"/>
                  <a:pt x="147657" y="2195828"/>
                </a:cubicBezTo>
                <a:cubicBezTo>
                  <a:pt x="138768" y="2125090"/>
                  <a:pt x="161998" y="2164893"/>
                  <a:pt x="148068" y="2122444"/>
                </a:cubicBezTo>
                <a:cubicBezTo>
                  <a:pt x="147343" y="2115342"/>
                  <a:pt x="148590" y="2110013"/>
                  <a:pt x="150648" y="2105568"/>
                </a:cubicBezTo>
                <a:lnTo>
                  <a:pt x="155787" y="2097570"/>
                </a:lnTo>
                <a:lnTo>
                  <a:pt x="153954" y="2091304"/>
                </a:lnTo>
                <a:cubicBezTo>
                  <a:pt x="153810" y="2067650"/>
                  <a:pt x="159078" y="2060678"/>
                  <a:pt x="153772" y="2046915"/>
                </a:cubicBezTo>
                <a:cubicBezTo>
                  <a:pt x="164801" y="2026580"/>
                  <a:pt x="154871" y="2033427"/>
                  <a:pt x="153183" y="2017960"/>
                </a:cubicBezTo>
                <a:cubicBezTo>
                  <a:pt x="150985" y="2005758"/>
                  <a:pt x="146752" y="2028159"/>
                  <a:pt x="146128" y="2016200"/>
                </a:cubicBezTo>
                <a:cubicBezTo>
                  <a:pt x="148976" y="2003262"/>
                  <a:pt x="140132" y="2003871"/>
                  <a:pt x="143614" y="1990415"/>
                </a:cubicBezTo>
                <a:cubicBezTo>
                  <a:pt x="150276" y="1993685"/>
                  <a:pt x="142322" y="1963865"/>
                  <a:pt x="148142" y="1962939"/>
                </a:cubicBezTo>
                <a:cubicBezTo>
                  <a:pt x="139821" y="1951510"/>
                  <a:pt x="150073" y="1945769"/>
                  <a:pt x="147508" y="1930552"/>
                </a:cubicBezTo>
                <a:cubicBezTo>
                  <a:pt x="144359" y="1923385"/>
                  <a:pt x="143818" y="1918215"/>
                  <a:pt x="147206" y="1911172"/>
                </a:cubicBezTo>
                <a:cubicBezTo>
                  <a:pt x="131877" y="1878161"/>
                  <a:pt x="146519" y="1891201"/>
                  <a:pt x="140623" y="1860308"/>
                </a:cubicBezTo>
                <a:cubicBezTo>
                  <a:pt x="134425" y="1833694"/>
                  <a:pt x="130403" y="1803523"/>
                  <a:pt x="115600" y="1777782"/>
                </a:cubicBezTo>
                <a:cubicBezTo>
                  <a:pt x="111409" y="1773057"/>
                  <a:pt x="109821" y="1761456"/>
                  <a:pt x="112056" y="1751872"/>
                </a:cubicBezTo>
                <a:cubicBezTo>
                  <a:pt x="112440" y="1750225"/>
                  <a:pt x="112926" y="1748698"/>
                  <a:pt x="113499" y="1747342"/>
                </a:cubicBezTo>
                <a:cubicBezTo>
                  <a:pt x="111234" y="1725088"/>
                  <a:pt x="101120" y="1643694"/>
                  <a:pt x="98470" y="1618347"/>
                </a:cubicBezTo>
                <a:cubicBezTo>
                  <a:pt x="103856" y="1616296"/>
                  <a:pt x="94136" y="1603478"/>
                  <a:pt x="97590" y="1595269"/>
                </a:cubicBezTo>
                <a:cubicBezTo>
                  <a:pt x="100620" y="1589389"/>
                  <a:pt x="98377" y="1584128"/>
                  <a:pt x="98140" y="1577986"/>
                </a:cubicBezTo>
                <a:cubicBezTo>
                  <a:pt x="100521" y="1569894"/>
                  <a:pt x="96220" y="1543501"/>
                  <a:pt x="93133" y="1536621"/>
                </a:cubicBezTo>
                <a:cubicBezTo>
                  <a:pt x="82411" y="1520178"/>
                  <a:pt x="90374" y="1482816"/>
                  <a:pt x="82158" y="1469154"/>
                </a:cubicBezTo>
                <a:cubicBezTo>
                  <a:pt x="80954" y="1464197"/>
                  <a:pt x="80466" y="1459348"/>
                  <a:pt x="80424" y="1454586"/>
                </a:cubicBezTo>
                <a:lnTo>
                  <a:pt x="81328" y="1441264"/>
                </a:lnTo>
                <a:lnTo>
                  <a:pt x="83625" y="1437478"/>
                </a:lnTo>
                <a:cubicBezTo>
                  <a:pt x="83435" y="1434764"/>
                  <a:pt x="83246" y="1432049"/>
                  <a:pt x="83056" y="1429335"/>
                </a:cubicBezTo>
                <a:cubicBezTo>
                  <a:pt x="83172" y="1428557"/>
                  <a:pt x="83291" y="1427781"/>
                  <a:pt x="83407" y="1427003"/>
                </a:cubicBezTo>
                <a:cubicBezTo>
                  <a:pt x="84084" y="1422546"/>
                  <a:pt x="84674" y="1418148"/>
                  <a:pt x="84906" y="1413794"/>
                </a:cubicBezTo>
                <a:cubicBezTo>
                  <a:pt x="73390" y="1419520"/>
                  <a:pt x="84992" y="1377705"/>
                  <a:pt x="75678" y="1389757"/>
                </a:cubicBezTo>
                <a:cubicBezTo>
                  <a:pt x="74957" y="1366832"/>
                  <a:pt x="66282" y="1384318"/>
                  <a:pt x="74551" y="1356760"/>
                </a:cubicBezTo>
                <a:cubicBezTo>
                  <a:pt x="72160" y="1327675"/>
                  <a:pt x="66061" y="1251589"/>
                  <a:pt x="61331" y="1215246"/>
                </a:cubicBezTo>
                <a:cubicBezTo>
                  <a:pt x="48696" y="1178057"/>
                  <a:pt x="52517" y="1164292"/>
                  <a:pt x="46176" y="1138699"/>
                </a:cubicBezTo>
                <a:cubicBezTo>
                  <a:pt x="43091" y="1088911"/>
                  <a:pt x="27949" y="1091674"/>
                  <a:pt x="39077" y="1069753"/>
                </a:cubicBezTo>
                <a:cubicBezTo>
                  <a:pt x="36360" y="1036358"/>
                  <a:pt x="22533" y="1065337"/>
                  <a:pt x="27015" y="1030325"/>
                </a:cubicBezTo>
                <a:cubicBezTo>
                  <a:pt x="25199" y="1029239"/>
                  <a:pt x="7014" y="1004953"/>
                  <a:pt x="5711" y="1002694"/>
                </a:cubicBezTo>
                <a:lnTo>
                  <a:pt x="4782" y="959024"/>
                </a:lnTo>
                <a:lnTo>
                  <a:pt x="4956" y="955844"/>
                </a:lnTo>
                <a:lnTo>
                  <a:pt x="0" y="935724"/>
                </a:lnTo>
                <a:lnTo>
                  <a:pt x="396" y="935045"/>
                </a:lnTo>
                <a:cubicBezTo>
                  <a:pt x="1170" y="933065"/>
                  <a:pt x="1530" y="930734"/>
                  <a:pt x="1027" y="927619"/>
                </a:cubicBezTo>
                <a:cubicBezTo>
                  <a:pt x="2171" y="918238"/>
                  <a:pt x="7071" y="890403"/>
                  <a:pt x="7257" y="878755"/>
                </a:cubicBezTo>
                <a:cubicBezTo>
                  <a:pt x="5425" y="872157"/>
                  <a:pt x="3693" y="865113"/>
                  <a:pt x="2142" y="857732"/>
                </a:cubicBezTo>
                <a:lnTo>
                  <a:pt x="1365" y="798432"/>
                </a:lnTo>
                <a:lnTo>
                  <a:pt x="10445" y="736329"/>
                </a:lnTo>
                <a:cubicBezTo>
                  <a:pt x="10644" y="713358"/>
                  <a:pt x="14017" y="693468"/>
                  <a:pt x="11638" y="674025"/>
                </a:cubicBezTo>
                <a:cubicBezTo>
                  <a:pt x="14263" y="666128"/>
                  <a:pt x="7702" y="658684"/>
                  <a:pt x="3774" y="651467"/>
                </a:cubicBezTo>
                <a:cubicBezTo>
                  <a:pt x="5085" y="630031"/>
                  <a:pt x="18313" y="624842"/>
                  <a:pt x="13938" y="611257"/>
                </a:cubicBezTo>
                <a:cubicBezTo>
                  <a:pt x="23010" y="599213"/>
                  <a:pt x="19548" y="598502"/>
                  <a:pt x="16950" y="592841"/>
                </a:cubicBezTo>
                <a:cubicBezTo>
                  <a:pt x="16888" y="592573"/>
                  <a:pt x="16826" y="592303"/>
                  <a:pt x="16764" y="592034"/>
                </a:cubicBezTo>
                <a:lnTo>
                  <a:pt x="18062" y="590387"/>
                </a:lnTo>
                <a:lnTo>
                  <a:pt x="18662" y="586980"/>
                </a:lnTo>
                <a:cubicBezTo>
                  <a:pt x="18533" y="583880"/>
                  <a:pt x="18403" y="580781"/>
                  <a:pt x="18274" y="577681"/>
                </a:cubicBezTo>
                <a:cubicBezTo>
                  <a:pt x="18115" y="576515"/>
                  <a:pt x="17955" y="575348"/>
                  <a:pt x="17796" y="574183"/>
                </a:cubicBezTo>
                <a:cubicBezTo>
                  <a:pt x="17589" y="571773"/>
                  <a:pt x="17612" y="570172"/>
                  <a:pt x="17805" y="569065"/>
                </a:cubicBezTo>
                <a:lnTo>
                  <a:pt x="17912" y="568936"/>
                </a:lnTo>
                <a:cubicBezTo>
                  <a:pt x="17845" y="567338"/>
                  <a:pt x="29209" y="573362"/>
                  <a:pt x="29143" y="571763"/>
                </a:cubicBezTo>
                <a:cubicBezTo>
                  <a:pt x="28562" y="563674"/>
                  <a:pt x="16337" y="548181"/>
                  <a:pt x="15392" y="540689"/>
                </a:cubicBezTo>
                <a:cubicBezTo>
                  <a:pt x="21346" y="534352"/>
                  <a:pt x="14313" y="506665"/>
                  <a:pt x="25536" y="509696"/>
                </a:cubicBezTo>
                <a:cubicBezTo>
                  <a:pt x="24595" y="499588"/>
                  <a:pt x="19934" y="493475"/>
                  <a:pt x="27295" y="496878"/>
                </a:cubicBezTo>
                <a:cubicBezTo>
                  <a:pt x="27196" y="493551"/>
                  <a:pt x="27823" y="491500"/>
                  <a:pt x="28803" y="490032"/>
                </a:cubicBezTo>
                <a:lnTo>
                  <a:pt x="29265" y="489607"/>
                </a:lnTo>
                <a:cubicBezTo>
                  <a:pt x="28500" y="481587"/>
                  <a:pt x="25372" y="452075"/>
                  <a:pt x="24211" y="441905"/>
                </a:cubicBezTo>
                <a:cubicBezTo>
                  <a:pt x="23574" y="437467"/>
                  <a:pt x="22937" y="433030"/>
                  <a:pt x="22300" y="428592"/>
                </a:cubicBezTo>
                <a:lnTo>
                  <a:pt x="22699" y="427306"/>
                </a:lnTo>
                <a:lnTo>
                  <a:pt x="28219" y="418090"/>
                </a:lnTo>
                <a:cubicBezTo>
                  <a:pt x="27250" y="415121"/>
                  <a:pt x="18397" y="412494"/>
                  <a:pt x="16799" y="410365"/>
                </a:cubicBezTo>
                <a:cubicBezTo>
                  <a:pt x="25342" y="378983"/>
                  <a:pt x="17525" y="349373"/>
                  <a:pt x="19002" y="315310"/>
                </a:cubicBezTo>
                <a:cubicBezTo>
                  <a:pt x="15978" y="276813"/>
                  <a:pt x="16726" y="257569"/>
                  <a:pt x="14356" y="235298"/>
                </a:cubicBezTo>
                <a:cubicBezTo>
                  <a:pt x="14223" y="231626"/>
                  <a:pt x="13137" y="201873"/>
                  <a:pt x="17876" y="207989"/>
                </a:cubicBezTo>
                <a:cubicBezTo>
                  <a:pt x="17051" y="174826"/>
                  <a:pt x="20805" y="126304"/>
                  <a:pt x="19885" y="92237"/>
                </a:cubicBezTo>
                <a:cubicBezTo>
                  <a:pt x="31141" y="70340"/>
                  <a:pt x="10251" y="49317"/>
                  <a:pt x="12357" y="26606"/>
                </a:cubicBezTo>
                <a:cubicBezTo>
                  <a:pt x="7176" y="29713"/>
                  <a:pt x="8629" y="17064"/>
                  <a:pt x="9916" y="34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12234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9CAF2-BFAB-0887-A39F-5F301BD60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3E4D4-784E-17AA-B19B-4BFE8C5D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6" y="618931"/>
            <a:ext cx="7261784" cy="13305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Core Economic Research Pillars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00DCA-2312-A0DA-1880-7F276BA06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06" y="2040356"/>
            <a:ext cx="7623110" cy="454292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500" b="1" dirty="0"/>
              <a:t>PILLAR 4: Public Finance and Youth Budgeting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Youth development is under-budgeted and fragmented across departments</a:t>
            </a:r>
            <a:r>
              <a:rPr lang="en-US" sz="1600" b="1" dirty="0">
                <a:solidFill>
                  <a:srgbClr val="2C9167"/>
                </a:solidFill>
              </a:rPr>
              <a:t>.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900" b="1" dirty="0"/>
              <a:t>Research Focus Areas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Youth expenditure mapping across the consolidated budget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Evaluating fiscal consolidation impacts on youth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/>
              <a:t>Conditional grants and youth outcomes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Cost–benefit analysis of youth programmes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Gender and youth-responsive budgeting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Alignment with Medium-Term Development Plan</a:t>
            </a:r>
            <a:endParaRPr lang="en-US" sz="17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Measuring fiscal multipliers of youth investment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/>
              <a:t>This evidence will strengthen NYDA’s engagement with National Treasury, provincial governments and development finance institutions.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B2C3BE-09BE-AE7D-50B1-79FCAD785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" b="83"/>
          <a:stretch/>
        </p:blipFill>
        <p:spPr>
          <a:xfrm>
            <a:off x="8751067" y="10"/>
            <a:ext cx="3440934" cy="2285990"/>
          </a:xfrm>
          <a:custGeom>
            <a:avLst/>
            <a:gdLst/>
            <a:ahLst/>
            <a:cxnLst/>
            <a:rect l="l" t="t" r="r" b="b"/>
            <a:pathLst>
              <a:path w="3440934" h="2286000">
                <a:moveTo>
                  <a:pt x="172481" y="2232285"/>
                </a:moveTo>
                <a:lnTo>
                  <a:pt x="172531" y="2232737"/>
                </a:lnTo>
                <a:lnTo>
                  <a:pt x="172407" y="2233032"/>
                </a:lnTo>
                <a:cubicBezTo>
                  <a:pt x="172452" y="2232834"/>
                  <a:pt x="172808" y="2231800"/>
                  <a:pt x="172481" y="2232285"/>
                </a:cubicBezTo>
                <a:close/>
                <a:moveTo>
                  <a:pt x="18615" y="0"/>
                </a:moveTo>
                <a:lnTo>
                  <a:pt x="3440934" y="0"/>
                </a:lnTo>
                <a:lnTo>
                  <a:pt x="3440934" y="2286000"/>
                </a:lnTo>
                <a:lnTo>
                  <a:pt x="178765" y="2286000"/>
                </a:lnTo>
                <a:lnTo>
                  <a:pt x="174444" y="2250010"/>
                </a:lnTo>
                <a:lnTo>
                  <a:pt x="172531" y="2232737"/>
                </a:lnTo>
                <a:lnTo>
                  <a:pt x="174201" y="2228764"/>
                </a:lnTo>
                <a:cubicBezTo>
                  <a:pt x="177345" y="2221109"/>
                  <a:pt x="195223" y="2193427"/>
                  <a:pt x="191343" y="2186356"/>
                </a:cubicBezTo>
                <a:cubicBezTo>
                  <a:pt x="178219" y="2152642"/>
                  <a:pt x="168572" y="2171498"/>
                  <a:pt x="164067" y="2142065"/>
                </a:cubicBezTo>
                <a:cubicBezTo>
                  <a:pt x="160133" y="2108680"/>
                  <a:pt x="159859" y="2130285"/>
                  <a:pt x="146664" y="2089229"/>
                </a:cubicBezTo>
                <a:cubicBezTo>
                  <a:pt x="150478" y="2084435"/>
                  <a:pt x="154800" y="2063293"/>
                  <a:pt x="152113" y="2054485"/>
                </a:cubicBezTo>
                <a:cubicBezTo>
                  <a:pt x="150513" y="2038242"/>
                  <a:pt x="152449" y="2036605"/>
                  <a:pt x="144880" y="2020593"/>
                </a:cubicBezTo>
                <a:cubicBezTo>
                  <a:pt x="150732" y="2023165"/>
                  <a:pt x="151291" y="1972155"/>
                  <a:pt x="157720" y="1979286"/>
                </a:cubicBezTo>
                <a:cubicBezTo>
                  <a:pt x="162030" y="1968351"/>
                  <a:pt x="153186" y="1963668"/>
                  <a:pt x="156833" y="1952854"/>
                </a:cubicBezTo>
                <a:cubicBezTo>
                  <a:pt x="156957" y="1940918"/>
                  <a:pt x="151341" y="1960059"/>
                  <a:pt x="149917" y="1946946"/>
                </a:cubicBezTo>
                <a:lnTo>
                  <a:pt x="153743" y="1875565"/>
                </a:lnTo>
                <a:cubicBezTo>
                  <a:pt x="149772" y="1866223"/>
                  <a:pt x="150846" y="1858473"/>
                  <a:pt x="153507" y="1850807"/>
                </a:cubicBezTo>
                <a:cubicBezTo>
                  <a:pt x="151112" y="1828667"/>
                  <a:pt x="173586" y="1811973"/>
                  <a:pt x="173799" y="1786925"/>
                </a:cubicBezTo>
                <a:cubicBezTo>
                  <a:pt x="168188" y="1760165"/>
                  <a:pt x="157236" y="1742030"/>
                  <a:pt x="157426" y="1715265"/>
                </a:cubicBezTo>
                <a:cubicBezTo>
                  <a:pt x="147202" y="1689354"/>
                  <a:pt x="168916" y="1697216"/>
                  <a:pt x="167109" y="1674793"/>
                </a:cubicBezTo>
                <a:cubicBezTo>
                  <a:pt x="157138" y="1638671"/>
                  <a:pt x="174193" y="1675326"/>
                  <a:pt x="168434" y="1619050"/>
                </a:cubicBezTo>
                <a:cubicBezTo>
                  <a:pt x="166922" y="1615926"/>
                  <a:pt x="156527" y="1609033"/>
                  <a:pt x="158412" y="1609679"/>
                </a:cubicBezTo>
                <a:cubicBezTo>
                  <a:pt x="157079" y="1597353"/>
                  <a:pt x="177090" y="1561235"/>
                  <a:pt x="173964" y="1543700"/>
                </a:cubicBezTo>
                <a:cubicBezTo>
                  <a:pt x="177333" y="1508983"/>
                  <a:pt x="167634" y="1492719"/>
                  <a:pt x="167811" y="1467670"/>
                </a:cubicBezTo>
                <a:cubicBezTo>
                  <a:pt x="172477" y="1438484"/>
                  <a:pt x="177359" y="1421247"/>
                  <a:pt x="188428" y="1369969"/>
                </a:cubicBezTo>
                <a:lnTo>
                  <a:pt x="217496" y="1196801"/>
                </a:lnTo>
                <a:cubicBezTo>
                  <a:pt x="245293" y="1130831"/>
                  <a:pt x="218387" y="1051919"/>
                  <a:pt x="216976" y="1013447"/>
                </a:cubicBezTo>
                <a:cubicBezTo>
                  <a:pt x="205168" y="998657"/>
                  <a:pt x="215132" y="984657"/>
                  <a:pt x="209028" y="965967"/>
                </a:cubicBezTo>
                <a:cubicBezTo>
                  <a:pt x="202413" y="923668"/>
                  <a:pt x="186505" y="882644"/>
                  <a:pt x="188665" y="826635"/>
                </a:cubicBezTo>
                <a:cubicBezTo>
                  <a:pt x="154241" y="805031"/>
                  <a:pt x="166790" y="738356"/>
                  <a:pt x="143158" y="687408"/>
                </a:cubicBezTo>
                <a:cubicBezTo>
                  <a:pt x="136288" y="657129"/>
                  <a:pt x="147156" y="607330"/>
                  <a:pt x="128870" y="598473"/>
                </a:cubicBezTo>
                <a:cubicBezTo>
                  <a:pt x="137949" y="583359"/>
                  <a:pt x="119601" y="571975"/>
                  <a:pt x="116513" y="556793"/>
                </a:cubicBezTo>
                <a:cubicBezTo>
                  <a:pt x="121944" y="543862"/>
                  <a:pt x="115534" y="538383"/>
                  <a:pt x="113103" y="527393"/>
                </a:cubicBezTo>
                <a:cubicBezTo>
                  <a:pt x="116712" y="521931"/>
                  <a:pt x="115528" y="512540"/>
                  <a:pt x="110358" y="509836"/>
                </a:cubicBezTo>
                <a:cubicBezTo>
                  <a:pt x="99665" y="515528"/>
                  <a:pt x="101869" y="482263"/>
                  <a:pt x="93922" y="480624"/>
                </a:cubicBezTo>
                <a:cubicBezTo>
                  <a:pt x="90364" y="461815"/>
                  <a:pt x="91658" y="378414"/>
                  <a:pt x="77901" y="365726"/>
                </a:cubicBezTo>
                <a:cubicBezTo>
                  <a:pt x="68104" y="327965"/>
                  <a:pt x="82000" y="270503"/>
                  <a:pt x="79978" y="254235"/>
                </a:cubicBezTo>
                <a:cubicBezTo>
                  <a:pt x="100822" y="235742"/>
                  <a:pt x="33401" y="163109"/>
                  <a:pt x="25016" y="94011"/>
                </a:cubicBezTo>
                <a:cubicBezTo>
                  <a:pt x="26229" y="84459"/>
                  <a:pt x="25686" y="79476"/>
                  <a:pt x="20299" y="77502"/>
                </a:cubicBezTo>
                <a:cubicBezTo>
                  <a:pt x="17891" y="68655"/>
                  <a:pt x="14563" y="55480"/>
                  <a:pt x="10477" y="39898"/>
                </a:cubicBezTo>
                <a:lnTo>
                  <a:pt x="0" y="1915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53313A-F788-C678-5130-D858528A6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" r="8627"/>
          <a:stretch/>
        </p:blipFill>
        <p:spPr>
          <a:xfrm>
            <a:off x="8695498" y="2286000"/>
            <a:ext cx="3496503" cy="2286000"/>
          </a:xfrm>
          <a:custGeom>
            <a:avLst/>
            <a:gdLst/>
            <a:ahLst/>
            <a:cxnLst/>
            <a:rect l="l" t="t" r="r" b="b"/>
            <a:pathLst>
              <a:path w="3496503" h="2286000">
                <a:moveTo>
                  <a:pt x="234334" y="0"/>
                </a:moveTo>
                <a:lnTo>
                  <a:pt x="3496503" y="0"/>
                </a:lnTo>
                <a:lnTo>
                  <a:pt x="3496503" y="2286000"/>
                </a:lnTo>
                <a:lnTo>
                  <a:pt x="3613" y="2286000"/>
                </a:lnTo>
                <a:lnTo>
                  <a:pt x="4396" y="2270265"/>
                </a:lnTo>
                <a:cubicBezTo>
                  <a:pt x="4106" y="2264862"/>
                  <a:pt x="2924" y="2261078"/>
                  <a:pt x="0" y="2260767"/>
                </a:cubicBezTo>
                <a:lnTo>
                  <a:pt x="6766" y="2236182"/>
                </a:lnTo>
                <a:lnTo>
                  <a:pt x="20683" y="2223768"/>
                </a:lnTo>
                <a:cubicBezTo>
                  <a:pt x="21224" y="2219117"/>
                  <a:pt x="9918" y="2214114"/>
                  <a:pt x="9373" y="2208586"/>
                </a:cubicBezTo>
                <a:cubicBezTo>
                  <a:pt x="4738" y="2194984"/>
                  <a:pt x="10418" y="2173804"/>
                  <a:pt x="10075" y="2154649"/>
                </a:cubicBezTo>
                <a:lnTo>
                  <a:pt x="16259" y="2145853"/>
                </a:lnTo>
                <a:lnTo>
                  <a:pt x="11033" y="2117141"/>
                </a:lnTo>
                <a:lnTo>
                  <a:pt x="11986" y="2053936"/>
                </a:lnTo>
                <a:lnTo>
                  <a:pt x="10583" y="2045434"/>
                </a:lnTo>
                <a:cubicBezTo>
                  <a:pt x="11282" y="2042276"/>
                  <a:pt x="181" y="2038711"/>
                  <a:pt x="937" y="2034990"/>
                </a:cubicBezTo>
                <a:lnTo>
                  <a:pt x="15114" y="2023110"/>
                </a:lnTo>
                <a:cubicBezTo>
                  <a:pt x="15743" y="2013526"/>
                  <a:pt x="19078" y="1985878"/>
                  <a:pt x="19941" y="1977488"/>
                </a:cubicBezTo>
                <a:cubicBezTo>
                  <a:pt x="20060" y="1975917"/>
                  <a:pt x="20179" y="1974346"/>
                  <a:pt x="20296" y="1972774"/>
                </a:cubicBezTo>
                <a:lnTo>
                  <a:pt x="31316" y="1942643"/>
                </a:lnTo>
                <a:cubicBezTo>
                  <a:pt x="37425" y="1919203"/>
                  <a:pt x="50453" y="1862289"/>
                  <a:pt x="56947" y="1832134"/>
                </a:cubicBezTo>
                <a:cubicBezTo>
                  <a:pt x="52894" y="1805090"/>
                  <a:pt x="69291" y="1783336"/>
                  <a:pt x="66473" y="1761713"/>
                </a:cubicBezTo>
                <a:cubicBezTo>
                  <a:pt x="70558" y="1734434"/>
                  <a:pt x="77296" y="1712419"/>
                  <a:pt x="81460" y="1694779"/>
                </a:cubicBezTo>
                <a:cubicBezTo>
                  <a:pt x="83201" y="1691851"/>
                  <a:pt x="90092" y="1659258"/>
                  <a:pt x="91453" y="1655871"/>
                </a:cubicBezTo>
                <a:cubicBezTo>
                  <a:pt x="95191" y="1636504"/>
                  <a:pt x="95447" y="1644218"/>
                  <a:pt x="101271" y="1611464"/>
                </a:cubicBezTo>
                <a:cubicBezTo>
                  <a:pt x="107232" y="1583980"/>
                  <a:pt x="109653" y="1555768"/>
                  <a:pt x="115918" y="1525131"/>
                </a:cubicBezTo>
                <a:cubicBezTo>
                  <a:pt x="124353" y="1492600"/>
                  <a:pt x="122211" y="1473342"/>
                  <a:pt x="125775" y="1460539"/>
                </a:cubicBezTo>
                <a:cubicBezTo>
                  <a:pt x="136106" y="1433637"/>
                  <a:pt x="127852" y="1425291"/>
                  <a:pt x="126873" y="1384274"/>
                </a:cubicBezTo>
                <a:cubicBezTo>
                  <a:pt x="133737" y="1352753"/>
                  <a:pt x="131247" y="1319027"/>
                  <a:pt x="144248" y="1294980"/>
                </a:cubicBezTo>
                <a:cubicBezTo>
                  <a:pt x="143106" y="1291836"/>
                  <a:pt x="142383" y="1288469"/>
                  <a:pt x="141961" y="1284960"/>
                </a:cubicBezTo>
                <a:cubicBezTo>
                  <a:pt x="141807" y="1281537"/>
                  <a:pt x="141652" y="1278114"/>
                  <a:pt x="141497" y="1274692"/>
                </a:cubicBezTo>
                <a:lnTo>
                  <a:pt x="142074" y="1273742"/>
                </a:lnTo>
                <a:cubicBezTo>
                  <a:pt x="142731" y="1263061"/>
                  <a:pt x="144799" y="1221141"/>
                  <a:pt x="145443" y="1210604"/>
                </a:cubicBezTo>
                <a:lnTo>
                  <a:pt x="145939" y="1210516"/>
                </a:lnTo>
                <a:cubicBezTo>
                  <a:pt x="147057" y="1207748"/>
                  <a:pt x="148708" y="1200510"/>
                  <a:pt x="152146" y="1193997"/>
                </a:cubicBezTo>
                <a:cubicBezTo>
                  <a:pt x="155856" y="1183479"/>
                  <a:pt x="164871" y="1159395"/>
                  <a:pt x="168198" y="1147411"/>
                </a:cubicBezTo>
                <a:lnTo>
                  <a:pt x="183535" y="1125901"/>
                </a:lnTo>
                <a:lnTo>
                  <a:pt x="179302" y="1105015"/>
                </a:lnTo>
                <a:cubicBezTo>
                  <a:pt x="177427" y="1088995"/>
                  <a:pt x="183476" y="1087934"/>
                  <a:pt x="188150" y="1068360"/>
                </a:cubicBezTo>
                <a:cubicBezTo>
                  <a:pt x="185665" y="1058736"/>
                  <a:pt x="176420" y="1052359"/>
                  <a:pt x="180132" y="1046638"/>
                </a:cubicBezTo>
                <a:cubicBezTo>
                  <a:pt x="181056" y="1026408"/>
                  <a:pt x="198829" y="1009747"/>
                  <a:pt x="202718" y="987934"/>
                </a:cubicBezTo>
                <a:cubicBezTo>
                  <a:pt x="201197" y="962487"/>
                  <a:pt x="211172" y="952942"/>
                  <a:pt x="215291" y="929621"/>
                </a:cubicBezTo>
                <a:cubicBezTo>
                  <a:pt x="209930" y="906521"/>
                  <a:pt x="224528" y="915000"/>
                  <a:pt x="229290" y="903908"/>
                </a:cubicBezTo>
                <a:lnTo>
                  <a:pt x="230029" y="900578"/>
                </a:lnTo>
                <a:lnTo>
                  <a:pt x="228646" y="854063"/>
                </a:lnTo>
                <a:cubicBezTo>
                  <a:pt x="234851" y="848408"/>
                  <a:pt x="228954" y="820026"/>
                  <a:pt x="240038" y="824287"/>
                </a:cubicBezTo>
                <a:cubicBezTo>
                  <a:pt x="242249" y="809308"/>
                  <a:pt x="241673" y="775478"/>
                  <a:pt x="241912" y="764190"/>
                </a:cubicBezTo>
                <a:cubicBezTo>
                  <a:pt x="241766" y="761646"/>
                  <a:pt x="241619" y="759103"/>
                  <a:pt x="241473" y="756558"/>
                </a:cubicBezTo>
                <a:lnTo>
                  <a:pt x="240145" y="754270"/>
                </a:lnTo>
                <a:cubicBezTo>
                  <a:pt x="239378" y="751871"/>
                  <a:pt x="239144" y="748528"/>
                  <a:pt x="240106" y="743071"/>
                </a:cubicBezTo>
                <a:lnTo>
                  <a:pt x="240556" y="741834"/>
                </a:lnTo>
                <a:cubicBezTo>
                  <a:pt x="239764" y="738704"/>
                  <a:pt x="237828" y="696921"/>
                  <a:pt x="237972" y="678244"/>
                </a:cubicBezTo>
                <a:cubicBezTo>
                  <a:pt x="247782" y="647903"/>
                  <a:pt x="227131" y="663568"/>
                  <a:pt x="229993" y="629773"/>
                </a:cubicBezTo>
                <a:cubicBezTo>
                  <a:pt x="229544" y="591552"/>
                  <a:pt x="239252" y="564992"/>
                  <a:pt x="239462" y="539841"/>
                </a:cubicBezTo>
                <a:cubicBezTo>
                  <a:pt x="238623" y="528031"/>
                  <a:pt x="238173" y="441859"/>
                  <a:pt x="242683" y="448956"/>
                </a:cubicBezTo>
                <a:cubicBezTo>
                  <a:pt x="243255" y="418452"/>
                  <a:pt x="244219" y="373783"/>
                  <a:pt x="242896" y="356821"/>
                </a:cubicBezTo>
                <a:cubicBezTo>
                  <a:pt x="242719" y="353610"/>
                  <a:pt x="234923" y="350399"/>
                  <a:pt x="234747" y="347187"/>
                </a:cubicBezTo>
                <a:cubicBezTo>
                  <a:pt x="244704" y="325468"/>
                  <a:pt x="242593" y="337207"/>
                  <a:pt x="243310" y="314607"/>
                </a:cubicBezTo>
                <a:cubicBezTo>
                  <a:pt x="241669" y="297647"/>
                  <a:pt x="250872" y="309332"/>
                  <a:pt x="249229" y="292372"/>
                </a:cubicBezTo>
                <a:cubicBezTo>
                  <a:pt x="220320" y="258295"/>
                  <a:pt x="245189" y="235217"/>
                  <a:pt x="233505" y="189449"/>
                </a:cubicBezTo>
                <a:lnTo>
                  <a:pt x="232734" y="119205"/>
                </a:lnTo>
                <a:cubicBezTo>
                  <a:pt x="232883" y="113125"/>
                  <a:pt x="230979" y="106701"/>
                  <a:pt x="234365" y="102821"/>
                </a:cubicBezTo>
                <a:cubicBezTo>
                  <a:pt x="235226" y="89557"/>
                  <a:pt x="237218" y="59178"/>
                  <a:pt x="237903" y="39622"/>
                </a:cubicBezTo>
                <a:cubicBezTo>
                  <a:pt x="237508" y="29839"/>
                  <a:pt x="236214" y="16537"/>
                  <a:pt x="234680" y="2881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867CC5-E43F-8E07-73C3-27D4A13923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5" b="17225"/>
          <a:stretch/>
        </p:blipFill>
        <p:spPr>
          <a:xfrm>
            <a:off x="8689022" y="4572000"/>
            <a:ext cx="3502979" cy="2286000"/>
          </a:xfrm>
          <a:custGeom>
            <a:avLst/>
            <a:gdLst/>
            <a:ahLst/>
            <a:cxnLst/>
            <a:rect l="l" t="t" r="r" b="b"/>
            <a:pathLst>
              <a:path w="3502979" h="2286000">
                <a:moveTo>
                  <a:pt x="10089" y="0"/>
                </a:moveTo>
                <a:lnTo>
                  <a:pt x="3502979" y="0"/>
                </a:lnTo>
                <a:lnTo>
                  <a:pt x="3502979" y="2286000"/>
                </a:lnTo>
                <a:lnTo>
                  <a:pt x="154969" y="2286000"/>
                </a:lnTo>
                <a:lnTo>
                  <a:pt x="154933" y="2285999"/>
                </a:lnTo>
                <a:cubicBezTo>
                  <a:pt x="154939" y="2285919"/>
                  <a:pt x="154948" y="2285839"/>
                  <a:pt x="154956" y="2285759"/>
                </a:cubicBezTo>
                <a:lnTo>
                  <a:pt x="157817" y="2280128"/>
                </a:lnTo>
                <a:lnTo>
                  <a:pt x="152413" y="2258335"/>
                </a:lnTo>
                <a:cubicBezTo>
                  <a:pt x="150528" y="2247599"/>
                  <a:pt x="149279" y="2236301"/>
                  <a:pt x="148708" y="2224706"/>
                </a:cubicBezTo>
                <a:cubicBezTo>
                  <a:pt x="152516" y="2222105"/>
                  <a:pt x="147106" y="2213005"/>
                  <a:pt x="146036" y="2208724"/>
                </a:cubicBezTo>
                <a:cubicBezTo>
                  <a:pt x="148522" y="2208679"/>
                  <a:pt x="149715" y="2199194"/>
                  <a:pt x="147657" y="2195828"/>
                </a:cubicBezTo>
                <a:cubicBezTo>
                  <a:pt x="138768" y="2125090"/>
                  <a:pt x="161998" y="2164893"/>
                  <a:pt x="148068" y="2122444"/>
                </a:cubicBezTo>
                <a:cubicBezTo>
                  <a:pt x="147343" y="2115342"/>
                  <a:pt x="148590" y="2110013"/>
                  <a:pt x="150648" y="2105568"/>
                </a:cubicBezTo>
                <a:lnTo>
                  <a:pt x="155787" y="2097570"/>
                </a:lnTo>
                <a:lnTo>
                  <a:pt x="153954" y="2091304"/>
                </a:lnTo>
                <a:cubicBezTo>
                  <a:pt x="153810" y="2067650"/>
                  <a:pt x="159078" y="2060678"/>
                  <a:pt x="153772" y="2046915"/>
                </a:cubicBezTo>
                <a:cubicBezTo>
                  <a:pt x="164801" y="2026580"/>
                  <a:pt x="154871" y="2033427"/>
                  <a:pt x="153183" y="2017960"/>
                </a:cubicBezTo>
                <a:cubicBezTo>
                  <a:pt x="150985" y="2005758"/>
                  <a:pt x="146752" y="2028159"/>
                  <a:pt x="146128" y="2016200"/>
                </a:cubicBezTo>
                <a:cubicBezTo>
                  <a:pt x="148976" y="2003262"/>
                  <a:pt x="140132" y="2003871"/>
                  <a:pt x="143614" y="1990415"/>
                </a:cubicBezTo>
                <a:cubicBezTo>
                  <a:pt x="150276" y="1993685"/>
                  <a:pt x="142322" y="1963865"/>
                  <a:pt x="148142" y="1962939"/>
                </a:cubicBezTo>
                <a:cubicBezTo>
                  <a:pt x="139821" y="1951510"/>
                  <a:pt x="150073" y="1945769"/>
                  <a:pt x="147508" y="1930552"/>
                </a:cubicBezTo>
                <a:cubicBezTo>
                  <a:pt x="144359" y="1923385"/>
                  <a:pt x="143818" y="1918215"/>
                  <a:pt x="147206" y="1911172"/>
                </a:cubicBezTo>
                <a:cubicBezTo>
                  <a:pt x="131877" y="1878161"/>
                  <a:pt x="146519" y="1891201"/>
                  <a:pt x="140623" y="1860308"/>
                </a:cubicBezTo>
                <a:cubicBezTo>
                  <a:pt x="134425" y="1833694"/>
                  <a:pt x="130403" y="1803523"/>
                  <a:pt x="115600" y="1777782"/>
                </a:cubicBezTo>
                <a:cubicBezTo>
                  <a:pt x="111409" y="1773057"/>
                  <a:pt x="109821" y="1761456"/>
                  <a:pt x="112056" y="1751872"/>
                </a:cubicBezTo>
                <a:cubicBezTo>
                  <a:pt x="112440" y="1750225"/>
                  <a:pt x="112926" y="1748698"/>
                  <a:pt x="113499" y="1747342"/>
                </a:cubicBezTo>
                <a:cubicBezTo>
                  <a:pt x="111234" y="1725088"/>
                  <a:pt x="101120" y="1643694"/>
                  <a:pt x="98470" y="1618347"/>
                </a:cubicBezTo>
                <a:cubicBezTo>
                  <a:pt x="103856" y="1616296"/>
                  <a:pt x="94136" y="1603478"/>
                  <a:pt x="97590" y="1595269"/>
                </a:cubicBezTo>
                <a:cubicBezTo>
                  <a:pt x="100620" y="1589389"/>
                  <a:pt x="98377" y="1584128"/>
                  <a:pt x="98140" y="1577986"/>
                </a:cubicBezTo>
                <a:cubicBezTo>
                  <a:pt x="100521" y="1569894"/>
                  <a:pt x="96220" y="1543501"/>
                  <a:pt x="93133" y="1536621"/>
                </a:cubicBezTo>
                <a:cubicBezTo>
                  <a:pt x="82411" y="1520178"/>
                  <a:pt x="90374" y="1482816"/>
                  <a:pt x="82158" y="1469154"/>
                </a:cubicBezTo>
                <a:cubicBezTo>
                  <a:pt x="80954" y="1464197"/>
                  <a:pt x="80466" y="1459348"/>
                  <a:pt x="80424" y="1454586"/>
                </a:cubicBezTo>
                <a:lnTo>
                  <a:pt x="81328" y="1441264"/>
                </a:lnTo>
                <a:lnTo>
                  <a:pt x="83625" y="1437478"/>
                </a:lnTo>
                <a:cubicBezTo>
                  <a:pt x="83435" y="1434764"/>
                  <a:pt x="83246" y="1432049"/>
                  <a:pt x="83056" y="1429335"/>
                </a:cubicBezTo>
                <a:cubicBezTo>
                  <a:pt x="83172" y="1428557"/>
                  <a:pt x="83291" y="1427781"/>
                  <a:pt x="83407" y="1427003"/>
                </a:cubicBezTo>
                <a:cubicBezTo>
                  <a:pt x="84084" y="1422546"/>
                  <a:pt x="84674" y="1418148"/>
                  <a:pt x="84906" y="1413794"/>
                </a:cubicBezTo>
                <a:cubicBezTo>
                  <a:pt x="73390" y="1419520"/>
                  <a:pt x="84992" y="1377705"/>
                  <a:pt x="75678" y="1389757"/>
                </a:cubicBezTo>
                <a:cubicBezTo>
                  <a:pt x="74957" y="1366832"/>
                  <a:pt x="66282" y="1384318"/>
                  <a:pt x="74551" y="1356760"/>
                </a:cubicBezTo>
                <a:cubicBezTo>
                  <a:pt x="72160" y="1327675"/>
                  <a:pt x="66061" y="1251589"/>
                  <a:pt x="61331" y="1215246"/>
                </a:cubicBezTo>
                <a:cubicBezTo>
                  <a:pt x="48696" y="1178057"/>
                  <a:pt x="52517" y="1164292"/>
                  <a:pt x="46176" y="1138699"/>
                </a:cubicBezTo>
                <a:cubicBezTo>
                  <a:pt x="43091" y="1088911"/>
                  <a:pt x="27949" y="1091674"/>
                  <a:pt x="39077" y="1069753"/>
                </a:cubicBezTo>
                <a:cubicBezTo>
                  <a:pt x="36360" y="1036358"/>
                  <a:pt x="22533" y="1065337"/>
                  <a:pt x="27015" y="1030325"/>
                </a:cubicBezTo>
                <a:cubicBezTo>
                  <a:pt x="25199" y="1029239"/>
                  <a:pt x="7014" y="1004953"/>
                  <a:pt x="5711" y="1002694"/>
                </a:cubicBezTo>
                <a:lnTo>
                  <a:pt x="4782" y="959024"/>
                </a:lnTo>
                <a:lnTo>
                  <a:pt x="4956" y="955844"/>
                </a:lnTo>
                <a:lnTo>
                  <a:pt x="0" y="935724"/>
                </a:lnTo>
                <a:lnTo>
                  <a:pt x="396" y="935045"/>
                </a:lnTo>
                <a:cubicBezTo>
                  <a:pt x="1170" y="933065"/>
                  <a:pt x="1530" y="930734"/>
                  <a:pt x="1027" y="927619"/>
                </a:cubicBezTo>
                <a:cubicBezTo>
                  <a:pt x="2171" y="918238"/>
                  <a:pt x="7071" y="890403"/>
                  <a:pt x="7257" y="878755"/>
                </a:cubicBezTo>
                <a:cubicBezTo>
                  <a:pt x="5425" y="872157"/>
                  <a:pt x="3693" y="865113"/>
                  <a:pt x="2142" y="857732"/>
                </a:cubicBezTo>
                <a:lnTo>
                  <a:pt x="1365" y="798432"/>
                </a:lnTo>
                <a:lnTo>
                  <a:pt x="10445" y="736329"/>
                </a:lnTo>
                <a:cubicBezTo>
                  <a:pt x="10644" y="713358"/>
                  <a:pt x="14017" y="693468"/>
                  <a:pt x="11638" y="674025"/>
                </a:cubicBezTo>
                <a:cubicBezTo>
                  <a:pt x="14263" y="666128"/>
                  <a:pt x="7702" y="658684"/>
                  <a:pt x="3774" y="651467"/>
                </a:cubicBezTo>
                <a:cubicBezTo>
                  <a:pt x="5085" y="630031"/>
                  <a:pt x="18313" y="624842"/>
                  <a:pt x="13938" y="611257"/>
                </a:cubicBezTo>
                <a:cubicBezTo>
                  <a:pt x="23010" y="599213"/>
                  <a:pt x="19548" y="598502"/>
                  <a:pt x="16950" y="592841"/>
                </a:cubicBezTo>
                <a:cubicBezTo>
                  <a:pt x="16888" y="592573"/>
                  <a:pt x="16826" y="592303"/>
                  <a:pt x="16764" y="592034"/>
                </a:cubicBezTo>
                <a:lnTo>
                  <a:pt x="18062" y="590387"/>
                </a:lnTo>
                <a:lnTo>
                  <a:pt x="18662" y="586980"/>
                </a:lnTo>
                <a:cubicBezTo>
                  <a:pt x="18533" y="583880"/>
                  <a:pt x="18403" y="580781"/>
                  <a:pt x="18274" y="577681"/>
                </a:cubicBezTo>
                <a:cubicBezTo>
                  <a:pt x="18115" y="576515"/>
                  <a:pt x="17955" y="575348"/>
                  <a:pt x="17796" y="574183"/>
                </a:cubicBezTo>
                <a:cubicBezTo>
                  <a:pt x="17589" y="571773"/>
                  <a:pt x="17612" y="570172"/>
                  <a:pt x="17805" y="569065"/>
                </a:cubicBezTo>
                <a:lnTo>
                  <a:pt x="17912" y="568936"/>
                </a:lnTo>
                <a:cubicBezTo>
                  <a:pt x="17845" y="567338"/>
                  <a:pt x="29209" y="573362"/>
                  <a:pt x="29143" y="571763"/>
                </a:cubicBezTo>
                <a:cubicBezTo>
                  <a:pt x="28562" y="563674"/>
                  <a:pt x="16337" y="548181"/>
                  <a:pt x="15392" y="540689"/>
                </a:cubicBezTo>
                <a:cubicBezTo>
                  <a:pt x="21346" y="534352"/>
                  <a:pt x="14313" y="506665"/>
                  <a:pt x="25536" y="509696"/>
                </a:cubicBezTo>
                <a:cubicBezTo>
                  <a:pt x="24595" y="499588"/>
                  <a:pt x="19934" y="493475"/>
                  <a:pt x="27295" y="496878"/>
                </a:cubicBezTo>
                <a:cubicBezTo>
                  <a:pt x="27196" y="493551"/>
                  <a:pt x="27823" y="491500"/>
                  <a:pt x="28803" y="490032"/>
                </a:cubicBezTo>
                <a:lnTo>
                  <a:pt x="29265" y="489607"/>
                </a:lnTo>
                <a:cubicBezTo>
                  <a:pt x="28500" y="481587"/>
                  <a:pt x="25372" y="452075"/>
                  <a:pt x="24211" y="441905"/>
                </a:cubicBezTo>
                <a:cubicBezTo>
                  <a:pt x="23574" y="437467"/>
                  <a:pt x="22937" y="433030"/>
                  <a:pt x="22300" y="428592"/>
                </a:cubicBezTo>
                <a:lnTo>
                  <a:pt x="22699" y="427306"/>
                </a:lnTo>
                <a:lnTo>
                  <a:pt x="28219" y="418090"/>
                </a:lnTo>
                <a:cubicBezTo>
                  <a:pt x="27250" y="415121"/>
                  <a:pt x="18397" y="412494"/>
                  <a:pt x="16799" y="410365"/>
                </a:cubicBezTo>
                <a:cubicBezTo>
                  <a:pt x="25342" y="378983"/>
                  <a:pt x="17525" y="349373"/>
                  <a:pt x="19002" y="315310"/>
                </a:cubicBezTo>
                <a:cubicBezTo>
                  <a:pt x="15978" y="276813"/>
                  <a:pt x="16726" y="257569"/>
                  <a:pt x="14356" y="235298"/>
                </a:cubicBezTo>
                <a:cubicBezTo>
                  <a:pt x="14223" y="231626"/>
                  <a:pt x="13137" y="201873"/>
                  <a:pt x="17876" y="207989"/>
                </a:cubicBezTo>
                <a:cubicBezTo>
                  <a:pt x="17051" y="174826"/>
                  <a:pt x="20805" y="126304"/>
                  <a:pt x="19885" y="92237"/>
                </a:cubicBezTo>
                <a:cubicBezTo>
                  <a:pt x="31141" y="70340"/>
                  <a:pt x="10251" y="49317"/>
                  <a:pt x="12357" y="26606"/>
                </a:cubicBezTo>
                <a:cubicBezTo>
                  <a:pt x="7176" y="29713"/>
                  <a:pt x="8629" y="17064"/>
                  <a:pt x="9916" y="34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14269140"/>
      </p:ext>
    </p:extLst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30806</TotalTime>
  <Words>824</Words>
  <Application>Microsoft Office PowerPoint</Application>
  <PresentationFormat>Widescreen</PresentationFormat>
  <Paragraphs>110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(Body)</vt:lpstr>
      <vt:lpstr>Aptos Display</vt:lpstr>
      <vt:lpstr>Arial</vt:lpstr>
      <vt:lpstr>Calibri</vt:lpstr>
      <vt:lpstr>5_Office Theme</vt:lpstr>
      <vt:lpstr>2_Office Theme</vt:lpstr>
      <vt:lpstr>PowerPoint Presentation</vt:lpstr>
      <vt:lpstr>Why does the NYDA Need a Dedicated Economic Research Agenda?</vt:lpstr>
      <vt:lpstr>PowerPoint Presentation</vt:lpstr>
      <vt:lpstr>PowerPoint Presentation</vt:lpstr>
      <vt:lpstr>PowerPoint Presentation</vt:lpstr>
      <vt:lpstr>PowerPoint Presentation</vt:lpstr>
      <vt:lpstr>Core Economic Research Pillars</vt:lpstr>
      <vt:lpstr>Core Economic Research Pillars</vt:lpstr>
      <vt:lpstr>Core Economic Research Pillars</vt:lpstr>
      <vt:lpstr>Core Economic Research Pillars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Sabelo Mzuku</dc:creator>
  <cp:lastModifiedBy>Tshepo Moloi</cp:lastModifiedBy>
  <cp:revision>47</cp:revision>
  <dcterms:created xsi:type="dcterms:W3CDTF">2025-03-15T10:11:26Z</dcterms:created>
  <dcterms:modified xsi:type="dcterms:W3CDTF">2026-08-10T13:39:59Z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2024-10-11T02:00:00Z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2025-03-15T02:00:00Z</vt:filetime>
  </property>
  <property fmtid="{D5CDD505-2E9C-101B-9397-08002B2CF9AE}" pid="5" name="Producer">
    <vt:lpwstr>Microsoft® PowerPoint® for Microsoft 365</vt:lpwstr>
  </property>
  <property fmtid="{D5CDD505-2E9C-101B-9397-08002B2CF9AE}" pid="6" name="ICV">
    <vt:lpwstr>9B80C79758E042678FD644F551FDA930_13</vt:lpwstr>
  </property>
  <property fmtid="{D5CDD505-2E9C-101B-9397-08002B2CF9AE}" pid="7" name="KSOProductBuildVer">
    <vt:lpwstr>1033-12.2.0.20326</vt:lpwstr>
  </property>
</Properties>
</file>