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1" r:id="rId4"/>
    <p:sldId id="261" r:id="rId5"/>
    <p:sldId id="262" r:id="rId6"/>
    <p:sldId id="263" r:id="rId7"/>
    <p:sldId id="264" r:id="rId8"/>
    <p:sldId id="265" r:id="rId9"/>
    <p:sldId id="266" r:id="rId10"/>
    <p:sldId id="267" r:id="rId11"/>
    <p:sldId id="268" r:id="rId12"/>
    <p:sldId id="269" r:id="rId13"/>
    <p:sldId id="270" r:id="rId14"/>
    <p:sldId id="26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167"/>
    <a:srgbClr val="EBD90B"/>
    <a:srgbClr val="1B5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p:restoredTop sz="94710"/>
  </p:normalViewPr>
  <p:slideViewPr>
    <p:cSldViewPr snapToGrid="0" snapToObjects="1">
      <p:cViewPr varScale="1">
        <p:scale>
          <a:sx n="56" d="100"/>
          <a:sy n="56" d="100"/>
        </p:scale>
        <p:origin x="15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73193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34442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4319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69719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D986BB-9401-E94E-A6B4-50687AB3CEE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4940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AD986BB-9401-E94E-A6B4-50687AB3CEE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0647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D986BB-9401-E94E-A6B4-50687AB3CEEF}"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80782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AD986BB-9401-E94E-A6B4-50687AB3CEEF}"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59307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986BB-9401-E94E-A6B4-50687AB3CEEF}"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72325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15373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3007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986BB-9401-E94E-A6B4-50687AB3CEEF}" type="datetimeFigureOut">
              <a:rPr lang="en-US" smtClean="0"/>
              <a:t>11/2/2023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A75F-6261-1A49-86F1-26BD20A161C0}" type="slidenum">
              <a:rPr lang="en-US" smtClean="0"/>
              <a:t>‹#›</a:t>
            </a:fld>
            <a:endParaRPr lang="en-US"/>
          </a:p>
        </p:txBody>
      </p:sp>
    </p:spTree>
    <p:extLst>
      <p:ext uri="{BB962C8B-B14F-4D97-AF65-F5344CB8AC3E}">
        <p14:creationId xmlns:p14="http://schemas.microsoft.com/office/powerpoint/2010/main" val="535246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8CE7-4284-E040-B7E4-B514B9651D0C}"/>
              </a:ext>
            </a:extLst>
          </p:cNvPr>
          <p:cNvSpPr>
            <a:spLocks noGrp="1"/>
          </p:cNvSpPr>
          <p:nvPr>
            <p:ph type="ctrTitle"/>
          </p:nvPr>
        </p:nvSpPr>
        <p:spPr>
          <a:xfrm>
            <a:off x="2816772" y="1629103"/>
            <a:ext cx="3352800" cy="3310758"/>
          </a:xfrm>
        </p:spPr>
        <p:txBody>
          <a:bodyPr anchor="ctr">
            <a:normAutofit/>
          </a:bodyPr>
          <a:lstStyle/>
          <a:p>
            <a:r>
              <a:rPr lang="en-ZA" altLang="en-US" sz="2000" b="1" dirty="0">
                <a:solidFill>
                  <a:schemeClr val="bg1"/>
                </a:solidFill>
                <a:latin typeface="Arial" panose="020B0604020202020204" pitchFamily="34" charset="0"/>
                <a:cs typeface="Arial" panose="020B0604020202020204" pitchFamily="34" charset="0"/>
              </a:rPr>
              <a:t>RE-</a:t>
            </a:r>
            <a:r>
              <a:rPr lang="en-US" sz="2000" b="1" dirty="0">
                <a:solidFill>
                  <a:schemeClr val="bg1"/>
                </a:solidFill>
                <a:latin typeface="Arial" panose="020B0604020202020204" pitchFamily="34" charset="0"/>
                <a:cs typeface="Arial" panose="020B0604020202020204" pitchFamily="34" charset="0"/>
              </a:rPr>
              <a:t>ADVERTISEMENT OF THE LEASE OF CORPORATE OFFICE SPACE FOR</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NYDA </a:t>
            </a:r>
            <a:r>
              <a:rPr lang="en-ZA" altLang="en-US" sz="2000" b="1" dirty="0">
                <a:solidFill>
                  <a:schemeClr val="bg1"/>
                </a:solidFill>
                <a:latin typeface="Arial" panose="020B0604020202020204" pitchFamily="34" charset="0"/>
                <a:cs typeface="Arial" panose="020B0604020202020204" pitchFamily="34" charset="0"/>
              </a:rPr>
              <a:t>BRANCHES</a:t>
            </a:r>
            <a:r>
              <a:rPr lang="en-US" sz="2000" b="1" dirty="0">
                <a:solidFill>
                  <a:schemeClr val="bg1"/>
                </a:solidFill>
                <a:latin typeface="Arial" panose="020B0604020202020204" pitchFamily="34" charset="0"/>
                <a:cs typeface="Arial" panose="020B0604020202020204" pitchFamily="34" charset="0"/>
              </a:rPr>
              <a:t> OVER A PERIOD OF SEVEN (7) YEARS.</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6810703" y="5415202"/>
            <a:ext cx="1671145" cy="1241104"/>
          </a:xfrm>
          <a:prstGeom prst="rect">
            <a:avLst/>
          </a:prstGeom>
        </p:spPr>
      </p:pic>
    </p:spTree>
    <p:extLst>
      <p:ext uri="{BB962C8B-B14F-4D97-AF65-F5344CB8AC3E}">
        <p14:creationId xmlns:p14="http://schemas.microsoft.com/office/powerpoint/2010/main" val="171100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a:t>
            </a: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OBJECTIVES, CONDITIONS AND REQUIREMENTS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OF THE TENDER PROCEDURE</a:t>
            </a:r>
            <a:endParaRPr lang="en-ZA" sz="2000" b="1" dirty="0"/>
          </a:p>
        </p:txBody>
      </p:sp>
      <p:sp>
        <p:nvSpPr>
          <p:cNvPr id="4" name="Content Placeholder 3">
            <a:extLst>
              <a:ext uri="{FF2B5EF4-FFF2-40B4-BE49-F238E27FC236}">
                <a16:creationId xmlns:a16="http://schemas.microsoft.com/office/drawing/2014/main" id="{93B1D329-5C1E-B19D-F126-96C2C916C982}"/>
              </a:ext>
            </a:extLst>
          </p:cNvPr>
          <p:cNvSpPr>
            <a:spLocks noGrp="1"/>
          </p:cNvSpPr>
          <p:nvPr>
            <p:ph sz="half" idx="2"/>
          </p:nvPr>
        </p:nvSpPr>
        <p:spPr>
          <a:xfrm>
            <a:off x="629842" y="1497330"/>
            <a:ext cx="8056958" cy="4692333"/>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submission of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original hardcopy version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must be the original submission, clearly marked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"Original"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 softcopy/electronic version in PDF-Format digital copied versions of the original (Flash-drive/USB/Memory Stick)</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original and a copy must contain the same information and must be clearly marked and professionally presented.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should be submitted in a sealed envelope, marked with:</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 number</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 Description: Advertisement of the lease of corporate office space for NYDA </a:t>
            </a: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branch</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a period of seven (7) years.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name and address of the bidder</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must be submitted on or before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ZA" alt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1am on</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ZA" alt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9 November</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2023</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Bids which are submitted after the closing date and time  will not be accepted.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representative are encouraged to share the information with the person who will be compiling the bid document to ensure that the requirements of the tender are understood.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dirty="0"/>
          </a:p>
        </p:txBody>
      </p:sp>
    </p:spTree>
    <p:extLst>
      <p:ext uri="{BB962C8B-B14F-4D97-AF65-F5344CB8AC3E}">
        <p14:creationId xmlns:p14="http://schemas.microsoft.com/office/powerpoint/2010/main" val="4087996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pic>
        <p:nvPicPr>
          <p:cNvPr id="6" name="Content Placeholder 5">
            <a:extLst>
              <a:ext uri="{FF2B5EF4-FFF2-40B4-BE49-F238E27FC236}">
                <a16:creationId xmlns:a16="http://schemas.microsoft.com/office/drawing/2014/main" id="{AD3454A5-0A0B-A80A-9846-3035171260F7}"/>
              </a:ext>
            </a:extLst>
          </p:cNvPr>
          <p:cNvPicPr>
            <a:picLocks noGrp="1" noChangeAspect="1"/>
          </p:cNvPicPr>
          <p:nvPr>
            <p:ph sz="half" idx="2"/>
          </p:nvPr>
        </p:nvPicPr>
        <p:blipFill>
          <a:blip r:embed="rId4"/>
          <a:stretch>
            <a:fillRect/>
          </a:stretch>
        </p:blipFill>
        <p:spPr>
          <a:xfrm>
            <a:off x="485532" y="1109622"/>
            <a:ext cx="6334293" cy="432854"/>
          </a:xfrm>
          <a:prstGeom prst="rect">
            <a:avLst/>
          </a:prstGeom>
        </p:spPr>
      </p:pic>
      <p:sp>
        <p:nvSpPr>
          <p:cNvPr id="3" name="Title 1">
            <a:extLst>
              <a:ext uri="{FF2B5EF4-FFF2-40B4-BE49-F238E27FC236}">
                <a16:creationId xmlns:a16="http://schemas.microsoft.com/office/drawing/2014/main" id="{B1C3A9CD-6DA1-F52F-CA28-5CBD8B3B8254}"/>
              </a:ext>
            </a:extLst>
          </p:cNvPr>
          <p:cNvSpPr txBox="1">
            <a:spLocks/>
          </p:cNvSpPr>
          <p:nvPr/>
        </p:nvSpPr>
        <p:spPr>
          <a:xfrm>
            <a:off x="629842" y="481939"/>
            <a:ext cx="8216954" cy="39725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bg1"/>
                </a:solidFill>
                <a:latin typeface="Arial" panose="020B0604020202020204" pitchFamily="34" charset="0"/>
                <a:cs typeface="Arial" panose="020B0604020202020204" pitchFamily="34" charset="0"/>
              </a:rPr>
              <a:t>3. FOUR (4) STAGE EVALUATION PROCESS</a:t>
            </a:r>
          </a:p>
        </p:txBody>
      </p:sp>
      <p:sp>
        <p:nvSpPr>
          <p:cNvPr id="10" name="TextBox 9">
            <a:extLst>
              <a:ext uri="{FF2B5EF4-FFF2-40B4-BE49-F238E27FC236}">
                <a16:creationId xmlns:a16="http://schemas.microsoft.com/office/drawing/2014/main" id="{DF0748D0-5E42-07A6-CF1E-DA8A2C277BDF}"/>
              </a:ext>
            </a:extLst>
          </p:cNvPr>
          <p:cNvSpPr txBox="1"/>
          <p:nvPr/>
        </p:nvSpPr>
        <p:spPr>
          <a:xfrm>
            <a:off x="629842" y="1657688"/>
            <a:ext cx="8216954" cy="7325082"/>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During the administrative/eligibility assessment, failure to provide any mandatory information as requested on page 22 will result in the proposal being deemed non–responsive.</a:t>
            </a:r>
          </a:p>
          <a:p>
            <a:endParaRPr lang="en-US" sz="18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Functionality (Stage Two)</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Corporate office space (Max 2</a:t>
            </a:r>
            <a:r>
              <a:rPr lang="en-ZA" altLang="en-US"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points)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 No extra points will be allocated for proposed office space above </a:t>
            </a:r>
            <a:r>
              <a:rPr lang="en-ZA" altLang="en-US" sz="1400" dirty="0">
                <a:latin typeface="Arial" panose="020B0604020202020204" pitchFamily="34" charset="0"/>
                <a:cs typeface="Arial" panose="020B0604020202020204" pitchFamily="34" charset="0"/>
              </a:rPr>
              <a:t>the requested </a:t>
            </a:r>
            <a:r>
              <a:rPr lang="en-US" sz="1400" dirty="0">
                <a:latin typeface="Arial" panose="020B0604020202020204" pitchFamily="34" charset="0"/>
                <a:cs typeface="Arial" panose="020B0604020202020204" pitchFamily="34" charset="0"/>
              </a:rPr>
              <a:t>sqm. Excess office space will be deemed to be provided for free and must not be included in the price schedule.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Proof of ownership (title deed or signed letter from the municipality with property details)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Where an estate agent is bidding, the proof of ownership must be supported by the traceable letter from the landlord granting the estate agent permission to bid.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Company experience (Max 2</a:t>
            </a:r>
            <a:r>
              <a:rPr lang="en-ZA" altLang="en-US"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points)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Positive  testimonial  letters from current or  previous tenants, dated within the past 10 years.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(4 letters to obtain full points)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Methodology and approach (Max </a:t>
            </a:r>
            <a:r>
              <a:rPr lang="en-ZA" altLang="en-US"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 Points)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general maintenance or mitigation plan of the proposed corporate office space as per    2.8(Max 30 points) </a:t>
            </a:r>
          </a:p>
          <a:p>
            <a:pPr marL="285750" indent="-285750">
              <a:buFont typeface="Arial" panose="020B0604020202020204" pitchFamily="34" charset="0"/>
              <a:buChar char="•"/>
            </a:pPr>
            <a:r>
              <a:rPr lang="en-ZA" altLang="en-US" sz="1400" dirty="0">
                <a:latin typeface="Arial" panose="020B0604020202020204" pitchFamily="34" charset="0"/>
                <a:cs typeface="Arial" panose="020B0604020202020204" pitchFamily="34" charset="0"/>
              </a:rPr>
              <a:t>F</a:t>
            </a:r>
            <a:r>
              <a:rPr lang="en-US" sz="1400" dirty="0" err="1">
                <a:latin typeface="Arial" panose="020B0604020202020204" pitchFamily="34" charset="0"/>
                <a:cs typeface="Arial" panose="020B0604020202020204" pitchFamily="34" charset="0"/>
              </a:rPr>
              <a:t>ull</a:t>
            </a:r>
            <a:r>
              <a:rPr lang="en-US" sz="1400" dirty="0">
                <a:latin typeface="Arial" panose="020B0604020202020204" pitchFamily="34" charset="0"/>
                <a:cs typeface="Arial" panose="020B0604020202020204" pitchFamily="34" charset="0"/>
              </a:rPr>
              <a:t> professional team as per 2.5 above (Max 20 points)</a:t>
            </a:r>
          </a:p>
          <a:p>
            <a:r>
              <a:rPr lang="en-US" sz="1400" b="1" dirty="0">
                <a:latin typeface="Arial" panose="020B0604020202020204" pitchFamily="34" charset="0"/>
                <a:cs typeface="Arial" panose="020B0604020202020204" pitchFamily="34" charset="0"/>
              </a:rPr>
              <a:t>NB: Bidders who fail to obtain a minimum threshold on functionality of 65% will be disqualified from Further Evaluation</a:t>
            </a: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89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sp>
        <p:nvSpPr>
          <p:cNvPr id="3" name="Title 1">
            <a:extLst>
              <a:ext uri="{FF2B5EF4-FFF2-40B4-BE49-F238E27FC236}">
                <a16:creationId xmlns:a16="http://schemas.microsoft.com/office/drawing/2014/main" id="{B1C3A9CD-6DA1-F52F-CA28-5CBD8B3B8254}"/>
              </a:ext>
            </a:extLst>
          </p:cNvPr>
          <p:cNvSpPr txBox="1">
            <a:spLocks/>
          </p:cNvSpPr>
          <p:nvPr/>
        </p:nvSpPr>
        <p:spPr>
          <a:xfrm>
            <a:off x="629842" y="481939"/>
            <a:ext cx="8216954" cy="39725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bg1"/>
                </a:solidFill>
                <a:latin typeface="Arial" panose="020B0604020202020204" pitchFamily="34" charset="0"/>
                <a:cs typeface="Arial" panose="020B0604020202020204" pitchFamily="34" charset="0"/>
              </a:rPr>
              <a:t>3. FOUR (4) STAGE EVALUATION PROCESS</a:t>
            </a:r>
          </a:p>
        </p:txBody>
      </p:sp>
      <p:sp>
        <p:nvSpPr>
          <p:cNvPr id="10" name="TextBox 9">
            <a:extLst>
              <a:ext uri="{FF2B5EF4-FFF2-40B4-BE49-F238E27FC236}">
                <a16:creationId xmlns:a16="http://schemas.microsoft.com/office/drawing/2014/main" id="{DF0748D0-5E42-07A6-CF1E-DA8A2C277BDF}"/>
              </a:ext>
            </a:extLst>
          </p:cNvPr>
          <p:cNvSpPr txBox="1"/>
          <p:nvPr/>
        </p:nvSpPr>
        <p:spPr>
          <a:xfrm>
            <a:off x="629842" y="1657688"/>
            <a:ext cx="8216954" cy="2862322"/>
          </a:xfrm>
          <a:prstGeom prst="rect">
            <a:avLst/>
          </a:prstGeom>
          <a:noFill/>
        </p:spPr>
        <p:txBody>
          <a:bodyPr wrap="square">
            <a:spAutoFit/>
          </a:bodyPr>
          <a:lstStyle/>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4805B5F-6C90-5711-AA9F-1FBFCBC6FE26}"/>
              </a:ext>
            </a:extLst>
          </p:cNvPr>
          <p:cNvSpPr>
            <a:spLocks noGrp="1"/>
          </p:cNvSpPr>
          <p:nvPr>
            <p:ph sz="half" idx="2"/>
          </p:nvPr>
        </p:nvSpPr>
        <p:spPr>
          <a:xfrm>
            <a:off x="629842" y="2505075"/>
            <a:ext cx="8216954" cy="4209596"/>
          </a:xfrm>
        </p:spPr>
        <p:txBody>
          <a:bodyPr>
            <a:normAutofit fontScale="6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Four - Price and Specific Goals </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will be evaluated based on 80/20 preferential points system, where 80 points will be used for price including all applicable taxes and 20 points are allocable to Specific Goals.(SBD 6.1)</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 must price according to the price schedule provided.</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Breakdown on costs should be provided, where necessary;</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bidder (Landlord) must provide an allowance towards the Tenant’s installation which is  equivalent of five months rental fee at no cost to NYDA. </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price schedule must be completed in non-erasable ink and the use of correction fluid/tape is not permitted;</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prices quoted will remain firm for the first twelve (12) months, after anniversary date, the estimated price increase and percentage for remaining years will be fixed at 6,8% for bidding purposes, however, the actual increase will be determined by Consumer Price Index (CPI) or negotiated with the successful bidder.</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NYDA will pay for proposed office space up to </a:t>
            </a:r>
            <a:r>
              <a:rPr kumimoji="0" lang="en-ZA"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between </a:t>
            </a:r>
            <a:r>
              <a:rPr kumimoji="0" lang="en-ZA"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required office space as per the TOR.</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Excess office space will be deemed to be provided for free and must not be included in the price schedule.</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Prices tendered must be valid for 120 days and must be for 7 years including provision for price increase; </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are to bring the total amount from the pricing schedules above to the final summary and add the provision for tenant installation costs to total bid price;</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Pricing should include VAT and must be in South African Rand.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 Bidder must comply with the price instruction as indicated on page 24</a:t>
            </a:r>
          </a:p>
          <a:p>
            <a:endParaRPr lang="en-ZA" dirty="0"/>
          </a:p>
        </p:txBody>
      </p:sp>
      <p:sp>
        <p:nvSpPr>
          <p:cNvPr id="9" name="TextBox 8">
            <a:extLst>
              <a:ext uri="{FF2B5EF4-FFF2-40B4-BE49-F238E27FC236}">
                <a16:creationId xmlns:a16="http://schemas.microsoft.com/office/drawing/2014/main" id="{2C2DBDC9-94D8-EC5A-48F1-04AAE54584F6}"/>
              </a:ext>
            </a:extLst>
          </p:cNvPr>
          <p:cNvSpPr txBox="1"/>
          <p:nvPr/>
        </p:nvSpPr>
        <p:spPr>
          <a:xfrm>
            <a:off x="395853" y="1228892"/>
            <a:ext cx="7884316" cy="127618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three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NYDA will be doing site visits to verify if the building is in line with NYDA Requirements</a:t>
            </a:r>
          </a:p>
          <a:p>
            <a:pPr marL="800100" marR="0" lvl="1" indent="-34290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Verifying information as per corporate office space requirements item 2.6</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Reviewing the draft lease agreements in relation to NYDA requirements.</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Reviewing floor plan in line with NYDA requirements.</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082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sp>
        <p:nvSpPr>
          <p:cNvPr id="10" name="TextBox 9">
            <a:extLst>
              <a:ext uri="{FF2B5EF4-FFF2-40B4-BE49-F238E27FC236}">
                <a16:creationId xmlns:a16="http://schemas.microsoft.com/office/drawing/2014/main" id="{DF0748D0-5E42-07A6-CF1E-DA8A2C277BDF}"/>
              </a:ext>
            </a:extLst>
          </p:cNvPr>
          <p:cNvSpPr txBox="1"/>
          <p:nvPr/>
        </p:nvSpPr>
        <p:spPr>
          <a:xfrm>
            <a:off x="629842" y="1657688"/>
            <a:ext cx="8216954" cy="2862322"/>
          </a:xfrm>
          <a:prstGeom prst="rect">
            <a:avLst/>
          </a:prstGeom>
          <a:noFill/>
        </p:spPr>
        <p:txBody>
          <a:bodyPr wrap="square">
            <a:spAutoFit/>
          </a:bodyPr>
          <a:lstStyle/>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4257D9A9-9244-707D-F537-8B0BCDF6B05A}"/>
              </a:ext>
            </a:extLst>
          </p:cNvPr>
          <p:cNvPicPr>
            <a:picLocks noGrp="1" noChangeAspect="1"/>
          </p:cNvPicPr>
          <p:nvPr>
            <p:ph sz="half" idx="2"/>
          </p:nvPr>
        </p:nvPicPr>
        <p:blipFill>
          <a:blip r:embed="rId4"/>
          <a:stretch>
            <a:fillRect/>
          </a:stretch>
        </p:blipFill>
        <p:spPr>
          <a:xfrm>
            <a:off x="629842" y="2509233"/>
            <a:ext cx="7498730" cy="749873"/>
          </a:xfrm>
          <a:prstGeom prst="rect">
            <a:avLst/>
          </a:prstGeom>
        </p:spPr>
      </p:pic>
    </p:spTree>
    <p:extLst>
      <p:ext uri="{BB962C8B-B14F-4D97-AF65-F5344CB8AC3E}">
        <p14:creationId xmlns:p14="http://schemas.microsoft.com/office/powerpoint/2010/main" val="59233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4" name="Title 1">
            <a:extLst>
              <a:ext uri="{FF2B5EF4-FFF2-40B4-BE49-F238E27FC236}">
                <a16:creationId xmlns:a16="http://schemas.microsoft.com/office/drawing/2014/main" id="{71260EFE-0202-8E44-A287-11CD432F912E}"/>
              </a:ext>
            </a:extLst>
          </p:cNvPr>
          <p:cNvSpPr txBox="1">
            <a:spLocks/>
          </p:cNvSpPr>
          <p:nvPr/>
        </p:nvSpPr>
        <p:spPr>
          <a:xfrm>
            <a:off x="2577829" y="875490"/>
            <a:ext cx="3998069" cy="39980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cs typeface="Arial Black" panose="020B0604020202020204" pitchFamily="34" charset="0"/>
              </a:rPr>
              <a:t>Thank you.</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0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TERMS OF REFERENCE</a:t>
            </a:r>
            <a:endParaRPr lang="en-ZA" sz="4000" b="1" dirty="0"/>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GEORGE</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RFP2023/</a:t>
            </a: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26</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/NYDA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BLOEMFONTEIN -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RFP2023/</a:t>
            </a: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27</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/NYDA</a:t>
            </a: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CAPE TOWN -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RFP2023/</a:t>
            </a: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28</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/NYDA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TSHWANE -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RFP2023/</a:t>
            </a: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29</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/NYDA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JOHANNESBURG -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RFP2023/</a:t>
            </a: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30</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/NYDA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KIMBERLEY - RFP2023/31/NYDA </a:t>
            </a:r>
            <a:endPar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WESTRAND -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RFP2023/</a:t>
            </a:r>
            <a:r>
              <a:rPr kumimoji="0" lang="en-ZA"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35</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ea"/>
              </a:rPr>
              <a:t>/NYDA</a:t>
            </a:r>
            <a:endPar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ZA" sz="2000" dirty="0"/>
          </a:p>
        </p:txBody>
      </p:sp>
    </p:spTree>
    <p:extLst>
      <p:ext uri="{BB962C8B-B14F-4D97-AF65-F5344CB8AC3E}">
        <p14:creationId xmlns:p14="http://schemas.microsoft.com/office/powerpoint/2010/main" val="408977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TERMS OF REFERENCE</a:t>
            </a:r>
            <a:endParaRPr lang="en-ZA" sz="4000" b="1" dirty="0"/>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fontScale="92500" lnSpcReduction="20000"/>
          </a:bodyPr>
          <a:lstStyle/>
          <a:p>
            <a:pPr marL="0" marR="0" lvl="0" indent="0" algn="just" defTabSz="895350" rtl="0" eaLnBrk="0" fontAlgn="base" latinLnBrk="0" hangingPunct="0">
              <a:lnSpc>
                <a:spcPct val="150000"/>
              </a:lnSpc>
              <a:spcBef>
                <a:spcPct val="0"/>
              </a:spcBef>
              <a:spcAft>
                <a:spcPct val="0"/>
              </a:spcAft>
              <a:buClrTx/>
              <a:buSzPct val="12000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TERMS OF REFERENCE ADVERTISEMENT OF THE LEASE OF CORPORATE OFFICE SPACE FOR NYDA </a:t>
            </a:r>
            <a:r>
              <a:rPr kumimoji="0" lang="en-ZA"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BRANCHES</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A PERIOD OF SEVEN (7) YEARS.</a:t>
            </a:r>
          </a:p>
          <a:p>
            <a:pPr marL="0" marR="0" lvl="0" indent="0" algn="just" defTabSz="895350" rtl="0" eaLnBrk="0" fontAlgn="base" latinLnBrk="0" hangingPunct="0">
              <a:lnSpc>
                <a:spcPct val="150000"/>
              </a:lnSpc>
              <a:spcBef>
                <a:spcPct val="0"/>
              </a:spcBef>
              <a:spcAft>
                <a:spcPct val="0"/>
              </a:spcAft>
              <a:buClrTx/>
              <a:buSzPct val="120000"/>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895350" rtl="0" eaLnBrk="0" fontAlgn="base" latinLnBrk="0" hangingPunct="0">
              <a:lnSpc>
                <a:spcPct val="150000"/>
              </a:lnSpc>
              <a:spcBef>
                <a:spcPct val="0"/>
              </a:spcBef>
              <a:spcAft>
                <a:spcPct val="0"/>
              </a:spcAft>
              <a:buClrTx/>
              <a:buSzPct val="12000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PURPOSE AND OBJECTIVES OF THIS SUBMISSION</a:t>
            </a:r>
          </a:p>
          <a:p>
            <a:pPr marL="0" marR="0" lvl="0" indent="0" algn="just" defTabSz="895350" rtl="0" eaLnBrk="0" fontAlgn="base" latinLnBrk="0" hangingPunct="0">
              <a:lnSpc>
                <a:spcPct val="150000"/>
              </a:lnSpc>
              <a:spcBef>
                <a:spcPct val="0"/>
              </a:spcBef>
              <a:spcAft>
                <a:spcPct val="0"/>
              </a:spcAft>
              <a:buClrTx/>
              <a:buSzPct val="120000"/>
              <a:buFontTx/>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895350" rtl="0" eaLnBrk="0" fontAlgn="base" latinLnBrk="0" hangingPunct="0">
              <a:lnSpc>
                <a:spcPct val="150000"/>
              </a:lnSpc>
              <a:spcBef>
                <a:spcPct val="0"/>
              </a:spcBef>
              <a:spcAft>
                <a:spcPct val="0"/>
              </a:spcAft>
              <a:buClrTx/>
              <a:buSzPct val="120000"/>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purpose of this document is to request for tender for the lease of corporate office space for</a:t>
            </a:r>
          </a:p>
          <a:p>
            <a:pPr marL="0" marR="0" lvl="0" indent="0" algn="just" defTabSz="895350" rtl="0" eaLnBrk="0" fontAlgn="base" latinLnBrk="0" hangingPunct="0">
              <a:lnSpc>
                <a:spcPct val="150000"/>
              </a:lnSpc>
              <a:spcBef>
                <a:spcPct val="0"/>
              </a:spcBef>
              <a:spcAft>
                <a:spcPct val="0"/>
              </a:spcAft>
              <a:buClrTx/>
              <a:buSzPct val="120000"/>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National Youth Development Agency (NYDA) </a:t>
            </a:r>
            <a:r>
              <a:rPr kumimoji="0" lang="en-ZA"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Branches</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a period of seven years. The </a:t>
            </a:r>
            <a:r>
              <a:rPr kumimoji="0" lang="en-ZA"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branch should be </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situated within</a:t>
            </a:r>
            <a:r>
              <a:rPr kumimoji="0" lang="en-ZA"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respected city centre of each bid </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895350" rtl="0" eaLnBrk="0" fontAlgn="base" latinLnBrk="0" hangingPunct="0">
              <a:lnSpc>
                <a:spcPct val="150000"/>
              </a:lnSpc>
              <a:spcBef>
                <a:spcPct val="0"/>
              </a:spcBef>
              <a:spcAft>
                <a:spcPct val="0"/>
              </a:spcAft>
              <a:buClrTx/>
              <a:buSzPct val="120000"/>
              <a:buFontTx/>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895350" rtl="0" eaLnBrk="0" fontAlgn="base" latinLnBrk="0" hangingPunct="0">
              <a:lnSpc>
                <a:spcPct val="150000"/>
              </a:lnSpc>
              <a:spcBef>
                <a:spcPct val="0"/>
              </a:spcBef>
              <a:spcAft>
                <a:spcPct val="0"/>
              </a:spcAft>
              <a:buClrTx/>
              <a:buSzPct val="120000"/>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location of the corporate office space must be within walking distance (of or less than 5km) of</a:t>
            </a:r>
          </a:p>
          <a:p>
            <a:pPr marL="0" marR="0" lvl="0" indent="0" algn="just" defTabSz="895350" rtl="0" eaLnBrk="0" fontAlgn="base" latinLnBrk="0" hangingPunct="0">
              <a:lnSpc>
                <a:spcPct val="150000"/>
              </a:lnSpc>
              <a:spcBef>
                <a:spcPct val="0"/>
              </a:spcBef>
              <a:spcAft>
                <a:spcPct val="0"/>
              </a:spcAft>
              <a:buClrTx/>
              <a:buSzPct val="120000"/>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transport services, clearly visible from major local traffic routes and feature an unimpeded, entrance to the public area from street level, ideally within close proximity to public parking facilities.</a:t>
            </a:r>
          </a:p>
          <a:p>
            <a:endParaRPr lang="en-ZA" sz="2000" dirty="0"/>
          </a:p>
        </p:txBody>
      </p:sp>
    </p:spTree>
    <p:extLst>
      <p:ext uri="{BB962C8B-B14F-4D97-AF65-F5344CB8AC3E}">
        <p14:creationId xmlns:p14="http://schemas.microsoft.com/office/powerpoint/2010/main" val="62088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TERMS OF REFERENCE</a:t>
            </a:r>
            <a:endParaRPr lang="en-ZA" sz="4000" b="1" dirty="0"/>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lnSpcReduction="10000"/>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Positive consideration will be given to public parking availability close to the proposed</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premises. It is a further pre-requisite that the proposed new office be in proximity to retail banking facilities, shopping complex and other commercial nodes. Cognizance will be given to the security features of the proposed building/premises such as access control, alarm system, CCTV, perimeter fencing, etc. The overall security aspects of the proposed building/premises will be assessed with the physical evaluation of the premises, which is an integral part of the bid process.</a:t>
            </a: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National Youth Development Agency (NYDA) requires a corporate office space comprising of a</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minimum of </a:t>
            </a:r>
            <a:r>
              <a:rPr kumimoji="0" lang="en-ZA" alt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530</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m²</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maximum of </a:t>
            </a:r>
            <a:r>
              <a:rPr kumimoji="0" lang="en-ZA" alt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6</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00m².</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 BIDDERS SHOULD PLEASE TAKE NOTE OF THE REQUIRED OFFICE SPACE OF GEORGE WHICH IS MINIMUM </a:t>
            </a:r>
            <a:r>
              <a:rPr kumimoji="0" lang="en-ZA" alt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mn-ea"/>
              </a:rPr>
              <a:t>350</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mn-ea"/>
              </a:rPr>
              <a:t>m²</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 </a:t>
            </a: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rPr>
              <a:t>AND MAXIMUM </a:t>
            </a:r>
            <a:r>
              <a:rPr kumimoji="0" lang="en-ZA" alt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mn-ea"/>
              </a:rPr>
              <a:t>4</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mn-ea"/>
              </a:rPr>
              <a:t>00m²</a:t>
            </a: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offices should be available for beneficial occupation as per tender documents TOR, for pre-start allowing the NYDA internal Procurement processes to be concluded following the project fit-out period of approximately five-month prior occupation. The envisaged lease commencement date is as per tender documents TOR. </a:t>
            </a:r>
          </a:p>
          <a:p>
            <a:endParaRPr lang="en-ZA" sz="2000" dirty="0"/>
          </a:p>
        </p:txBody>
      </p:sp>
    </p:spTree>
    <p:extLst>
      <p:ext uri="{BB962C8B-B14F-4D97-AF65-F5344CB8AC3E}">
        <p14:creationId xmlns:p14="http://schemas.microsoft.com/office/powerpoint/2010/main" val="344580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TERMS OF REFERENCE</a:t>
            </a:r>
            <a:endParaRPr lang="en-ZA" sz="4000" b="1" dirty="0"/>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fontScale="92500" lnSpcReduction="10000"/>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Characteristics of the building/premises shall cater for tenant installation as follows but not limited to:</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Reception Area,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Two consultation rooms,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Training room for 40 people seated with</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	Two meeting rooms,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	Kitchen to accommodate 10 people seated,</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	Boardroom to accommodate 18 people seated,</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	two lockable storage rooms,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	Three separate bathrooms (ladies and Gents) and one bathroom for physical disabled,</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server room,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	A typical open plan office space accommodation, which need to be easily assimilated on</a:t>
            </a: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the premises and public toilets. The building should be user friendly and accessible for people with disabilities.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	Sick bay – a room set aside for treatment or accommodation of the sick.</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	Four offices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	Open plan to accommodate 17 staff members.</a:t>
            </a:r>
          </a:p>
          <a:p>
            <a:endParaRPr lang="en-ZA" sz="2000" dirty="0"/>
          </a:p>
        </p:txBody>
      </p:sp>
    </p:spTree>
    <p:extLst>
      <p:ext uri="{BB962C8B-B14F-4D97-AF65-F5344CB8AC3E}">
        <p14:creationId xmlns:p14="http://schemas.microsoft.com/office/powerpoint/2010/main" val="25432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TERMS OF REFERENCE</a:t>
            </a:r>
            <a:endParaRPr lang="en-ZA" sz="4000" b="1" dirty="0"/>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a:bodyPr>
          <a:lstStyle/>
          <a:p>
            <a:pPr marL="0" marR="0" lvl="0" indent="0" algn="just"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successful bidder shall be responsible for the maintenance of the building/premises. This shall include at least but not limited to the following :</a:t>
            </a: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Power backup Generator;</a:t>
            </a: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Windows;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Roofs;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HVAC - Servicing of Air Conditions , Fresh Air, cleaning of diffusers, filters, servicing and maintenance of HVAC units as per maintenance schedule.</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Lightning protection;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Electrical supply: Up to Distribution board;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Fire Protection and Detection System;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Servicing of Fire Protection Equipment (Fire Alarm Panel, Fire Extinguishers and Hose Reels);</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Plumbing: Up to first fix;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Lift service plan (if applicable)</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Common area: Maintaining and up-keep, electrical reticulation;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Storm water drainages, </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JoJo Tanks with 5000L of supply;</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Parking, Grounds and gardens (if applicable)</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Washing the external windows &amp; facades; and </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457200" rtl="0" eaLnBrk="1" fontAlgn="auto" latinLnBrk="0" hangingPunct="1">
              <a:lnSpc>
                <a:spcPct val="115000"/>
              </a:lnSpc>
              <a:spcBef>
                <a:spcPts val="0"/>
              </a:spcBef>
              <a:spcAft>
                <a:spcPts val="73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Landlord’s will need to grant permission for the NYDA fit-out on the building for signage and IT microwave Installation.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14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NYDA will be responsible for, subject to the above listed items, for the interior wear and tear including the cleaning of the premises</a:t>
            </a:r>
          </a:p>
          <a:p>
            <a:endParaRPr lang="en-ZA" sz="2000" dirty="0"/>
          </a:p>
        </p:txBody>
      </p:sp>
    </p:spTree>
    <p:extLst>
      <p:ext uri="{BB962C8B-B14F-4D97-AF65-F5344CB8AC3E}">
        <p14:creationId xmlns:p14="http://schemas.microsoft.com/office/powerpoint/2010/main" val="369788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TERMS OF REFERENCE</a:t>
            </a:r>
            <a:endParaRPr lang="en-ZA" sz="4000" b="1" dirty="0"/>
          </a:p>
        </p:txBody>
      </p:sp>
      <p:pic>
        <p:nvPicPr>
          <p:cNvPr id="3" name="Content Placeholder 2">
            <a:extLst>
              <a:ext uri="{FF2B5EF4-FFF2-40B4-BE49-F238E27FC236}">
                <a16:creationId xmlns:a16="http://schemas.microsoft.com/office/drawing/2014/main" id="{FD1E3D79-E47C-A46D-E3C3-AA5640799A63}"/>
              </a:ext>
            </a:extLst>
          </p:cNvPr>
          <p:cNvPicPr>
            <a:picLocks noGrp="1" noChangeAspect="1"/>
          </p:cNvPicPr>
          <p:nvPr>
            <p:ph sz="half" idx="2"/>
          </p:nvPr>
        </p:nvPicPr>
        <p:blipFill>
          <a:blip r:embed="rId4"/>
          <a:stretch>
            <a:fillRect/>
          </a:stretch>
        </p:blipFill>
        <p:spPr>
          <a:xfrm>
            <a:off x="965200" y="1131094"/>
            <a:ext cx="7429500" cy="5353050"/>
          </a:xfrm>
          <a:prstGeom prst="rect">
            <a:avLst/>
          </a:prstGeom>
        </p:spPr>
      </p:pic>
    </p:spTree>
    <p:extLst>
      <p:ext uri="{BB962C8B-B14F-4D97-AF65-F5344CB8AC3E}">
        <p14:creationId xmlns:p14="http://schemas.microsoft.com/office/powerpoint/2010/main" val="72994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TERMS OF REFERENCE</a:t>
            </a:r>
            <a:endParaRPr lang="en-ZA" sz="4000" b="1" dirty="0"/>
          </a:p>
        </p:txBody>
      </p:sp>
      <p:pic>
        <p:nvPicPr>
          <p:cNvPr id="7" name="Content Placeholder 6">
            <a:extLst>
              <a:ext uri="{FF2B5EF4-FFF2-40B4-BE49-F238E27FC236}">
                <a16:creationId xmlns:a16="http://schemas.microsoft.com/office/drawing/2014/main" id="{43AC03C3-C10F-4E49-5E9F-7768B49E4C68}"/>
              </a:ext>
            </a:extLst>
          </p:cNvPr>
          <p:cNvPicPr>
            <a:picLocks noGrp="1" noChangeAspect="1"/>
          </p:cNvPicPr>
          <p:nvPr>
            <p:ph sz="half" idx="2"/>
          </p:nvPr>
        </p:nvPicPr>
        <p:blipFill>
          <a:blip r:embed="rId4"/>
          <a:stretch>
            <a:fillRect/>
          </a:stretch>
        </p:blipFill>
        <p:spPr>
          <a:xfrm>
            <a:off x="630238" y="1200150"/>
            <a:ext cx="9390537" cy="4411980"/>
          </a:xfrm>
          <a:prstGeom prst="rect">
            <a:avLst/>
          </a:prstGeom>
        </p:spPr>
      </p:pic>
    </p:spTree>
    <p:extLst>
      <p:ext uri="{BB962C8B-B14F-4D97-AF65-F5344CB8AC3E}">
        <p14:creationId xmlns:p14="http://schemas.microsoft.com/office/powerpoint/2010/main" val="194206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a:t>
            </a: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OBJECTIVES, CONDITIONS AND REQUIREMENTS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OF THE TENDER PROCEDURE</a:t>
            </a:r>
            <a:endParaRPr lang="en-ZA" sz="2000" b="1" dirty="0"/>
          </a:p>
        </p:txBody>
      </p:sp>
      <p:sp>
        <p:nvSpPr>
          <p:cNvPr id="4" name="Content Placeholder 3">
            <a:extLst>
              <a:ext uri="{FF2B5EF4-FFF2-40B4-BE49-F238E27FC236}">
                <a16:creationId xmlns:a16="http://schemas.microsoft.com/office/drawing/2014/main" id="{93B1D329-5C1E-B19D-F126-96C2C916C982}"/>
              </a:ext>
            </a:extLst>
          </p:cNvPr>
          <p:cNvSpPr>
            <a:spLocks noGrp="1"/>
          </p:cNvSpPr>
          <p:nvPr>
            <p:ph sz="half" idx="2"/>
          </p:nvPr>
        </p:nvSpPr>
        <p:spPr>
          <a:xfrm>
            <a:off x="629842" y="1497330"/>
            <a:ext cx="8056958" cy="4692333"/>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participating bidders must indicate their company name and company representative in Teams chat with contact details (email &amp; number)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are reminded: Telephonic request for clarification will not be accepted. Any clarification required by a bidder regarding the meaning and interpretation of the Terms of Reference or any aspect concerning the bid must be requested in writing via email from SCM (tenders@nyda.gov.za).</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Written questions of clarification must be sent on or before </a:t>
            </a:r>
            <a:r>
              <a:rPr kumimoji="0" lang="en-ZA" alt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30</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October 2023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16h00</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reply to all questions and answers is intended to be sent by email to all prospective bidders as follows: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Date: </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ZA" alt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November</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 2023</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bid number (RFP</a:t>
            </a: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should always be quoted in all correspondence</a:t>
            </a:r>
            <a:endParaRPr lang="en-ZA" sz="1600" dirty="0"/>
          </a:p>
        </p:txBody>
      </p:sp>
    </p:spTree>
    <p:extLst>
      <p:ext uri="{BB962C8B-B14F-4D97-AF65-F5344CB8AC3E}">
        <p14:creationId xmlns:p14="http://schemas.microsoft.com/office/powerpoint/2010/main" val="5167532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1680</Words>
  <Application>Microsoft Office PowerPoint</Application>
  <PresentationFormat>On-screen Show (4:3)</PresentationFormat>
  <Paragraphs>142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Wingdings</vt:lpstr>
      <vt:lpstr>Office Theme</vt:lpstr>
      <vt:lpstr>RE-ADVERTISEMENT OF THE LEASE OF CORPORATE OFFICE SPACE FOR NYDA BRANCHES OVER A PERIOD OF SEVEN (7) YEARS.</vt:lpstr>
      <vt:lpstr>TERMS OF REFERENCE</vt:lpstr>
      <vt:lpstr>TERMS OF REFERENCE</vt:lpstr>
      <vt:lpstr>TERMS OF REFERENCE</vt:lpstr>
      <vt:lpstr>TERMS OF REFERENCE</vt:lpstr>
      <vt:lpstr>TERMS OF REFERENCE</vt:lpstr>
      <vt:lpstr>TERMS OF REFERENCE</vt:lpstr>
      <vt:lpstr>TERMS OF REFERENCE</vt:lpstr>
      <vt:lpstr>2OBJECTIVES, CONDITIONS AND REQUIREMENTS OF THE TENDER PROCEDURE</vt:lpstr>
      <vt:lpstr>2OBJECTIVES, CONDITIONS AND REQUIREMENTS OF THE TENDER PROCEDURE</vt:lpstr>
      <vt:lpstr>THE TENDER PROCEDURE</vt:lpstr>
      <vt:lpstr>THE TENDER PROCEDURE</vt:lpstr>
      <vt:lpstr>THE TENDER PROCEDURE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NYDA Presentation 2022</dc:title>
  <dc:creator>Sabelo Mzuku</dc:creator>
  <cp:lastModifiedBy>Mlungisi Xulu</cp:lastModifiedBy>
  <cp:revision>6</cp:revision>
  <dcterms:created xsi:type="dcterms:W3CDTF">2022-09-19T09:37:04Z</dcterms:created>
  <dcterms:modified xsi:type="dcterms:W3CDTF">2023-11-02T13:51:48Z</dcterms:modified>
</cp:coreProperties>
</file>